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311" r:id="rId3"/>
    <p:sldId id="318" r:id="rId4"/>
    <p:sldId id="310" r:id="rId5"/>
    <p:sldId id="309" r:id="rId6"/>
    <p:sldId id="312" r:id="rId7"/>
    <p:sldId id="313" r:id="rId8"/>
    <p:sldId id="314" r:id="rId9"/>
    <p:sldId id="315" r:id="rId10"/>
    <p:sldId id="321" r:id="rId11"/>
    <p:sldId id="319" r:id="rId12"/>
  </p:sldIdLst>
  <p:sldSz cx="9144000" cy="6858000" type="screen4x3"/>
  <p:notesSz cx="6761163" cy="99425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E24"/>
    <a:srgbClr val="1F497D"/>
    <a:srgbClr val="002060"/>
    <a:srgbClr val="006496"/>
    <a:srgbClr val="C00000"/>
    <a:srgbClr val="47B0F2"/>
    <a:srgbClr val="0070C0"/>
    <a:srgbClr val="C80000"/>
    <a:srgbClr val="DAA600"/>
    <a:srgbClr val="AD4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3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930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3DA0A7-6CAA-43D5-97CA-0D50F23146D3}" type="doc">
      <dgm:prSet loTypeId="urn:microsoft.com/office/officeart/2005/8/layout/pyramid2" loCatId="list" qsTypeId="urn:microsoft.com/office/officeart/2005/8/quickstyle/3d2" qsCatId="3D" csTypeId="urn:microsoft.com/office/officeart/2005/8/colors/accent1_4" csCatId="accent1" phldr="1"/>
      <dgm:spPr/>
    </dgm:pt>
    <dgm:pt modelId="{62072960-C53F-4754-8FC7-193DC944F26F}">
      <dgm:prSet phldrT="[Tekst]"/>
      <dgm:spPr/>
      <dgm:t>
        <a:bodyPr/>
        <a:lstStyle/>
        <a:p>
          <a:r>
            <a:rPr lang="pl-PL" b="1" baseline="0" dirty="0" smtClean="0">
              <a:solidFill>
                <a:schemeClr val="accent5">
                  <a:lumMod val="75000"/>
                </a:schemeClr>
              </a:solidFill>
            </a:rPr>
            <a:t>wojewódzki</a:t>
          </a:r>
          <a:endParaRPr lang="pl-PL" b="1" baseline="0" dirty="0">
            <a:solidFill>
              <a:schemeClr val="accent5">
                <a:lumMod val="75000"/>
              </a:schemeClr>
            </a:solidFill>
          </a:endParaRPr>
        </a:p>
      </dgm:t>
    </dgm:pt>
    <dgm:pt modelId="{8C17BE0F-88EC-4EC8-9320-2A7280B0E407}" type="parTrans" cxnId="{BEA50158-8E67-459C-B8B9-5886F8642200}">
      <dgm:prSet/>
      <dgm:spPr/>
      <dgm:t>
        <a:bodyPr/>
        <a:lstStyle/>
        <a:p>
          <a:endParaRPr lang="pl-PL"/>
        </a:p>
      </dgm:t>
    </dgm:pt>
    <dgm:pt modelId="{D2D17BC5-9892-418B-8B40-87BE1630095B}" type="sibTrans" cxnId="{BEA50158-8E67-459C-B8B9-5886F8642200}">
      <dgm:prSet/>
      <dgm:spPr/>
      <dgm:t>
        <a:bodyPr/>
        <a:lstStyle/>
        <a:p>
          <a:endParaRPr lang="pl-PL"/>
        </a:p>
      </dgm:t>
    </dgm:pt>
    <dgm:pt modelId="{A61CDDBD-4C13-4823-974B-54AFCFB5FAA3}">
      <dgm:prSet phldrT="[Tekst]"/>
      <dgm:spPr/>
      <dgm:t>
        <a:bodyPr/>
        <a:lstStyle/>
        <a:p>
          <a:r>
            <a:rPr lang="pl-PL" b="1" dirty="0" err="1" smtClean="0">
              <a:solidFill>
                <a:schemeClr val="accent5">
                  <a:lumMod val="75000"/>
                </a:schemeClr>
              </a:solidFill>
            </a:rPr>
            <a:t>subregionalny</a:t>
          </a:r>
          <a:endParaRPr lang="pl-PL" b="1" dirty="0">
            <a:solidFill>
              <a:schemeClr val="accent5">
                <a:lumMod val="75000"/>
              </a:schemeClr>
            </a:solidFill>
          </a:endParaRPr>
        </a:p>
      </dgm:t>
    </dgm:pt>
    <dgm:pt modelId="{7F51F1B9-0FEA-46D4-A46A-9D4CFC6BD469}" type="parTrans" cxnId="{53583B59-FED3-4501-BE80-89A36A3848B6}">
      <dgm:prSet/>
      <dgm:spPr/>
      <dgm:t>
        <a:bodyPr/>
        <a:lstStyle/>
        <a:p>
          <a:endParaRPr lang="pl-PL"/>
        </a:p>
      </dgm:t>
    </dgm:pt>
    <dgm:pt modelId="{F5A93FAF-B9B9-4A0B-B367-8D4D7C8D85B4}" type="sibTrans" cxnId="{53583B59-FED3-4501-BE80-89A36A3848B6}">
      <dgm:prSet/>
      <dgm:spPr/>
      <dgm:t>
        <a:bodyPr/>
        <a:lstStyle/>
        <a:p>
          <a:endParaRPr lang="pl-PL"/>
        </a:p>
      </dgm:t>
    </dgm:pt>
    <dgm:pt modelId="{077A8E39-B646-4EF0-8555-3BD7FFB57770}">
      <dgm:prSet phldrT="[Tekst]"/>
      <dgm:spPr/>
      <dgm:t>
        <a:bodyPr/>
        <a:lstStyle/>
        <a:p>
          <a:r>
            <a:rPr lang="pl-PL" b="1" dirty="0" smtClean="0">
              <a:solidFill>
                <a:schemeClr val="accent5">
                  <a:lumMod val="75000"/>
                </a:schemeClr>
              </a:solidFill>
            </a:rPr>
            <a:t>powiatowy</a:t>
          </a:r>
          <a:endParaRPr lang="pl-PL" b="1" dirty="0">
            <a:solidFill>
              <a:schemeClr val="accent5">
                <a:lumMod val="75000"/>
              </a:schemeClr>
            </a:solidFill>
          </a:endParaRPr>
        </a:p>
      </dgm:t>
    </dgm:pt>
    <dgm:pt modelId="{3D59E31E-F31B-4279-9A54-89E2771B7ED0}" type="parTrans" cxnId="{0DD70D94-5C39-41FC-8B5C-8E614F40C3F0}">
      <dgm:prSet/>
      <dgm:spPr/>
      <dgm:t>
        <a:bodyPr/>
        <a:lstStyle/>
        <a:p>
          <a:endParaRPr lang="pl-PL"/>
        </a:p>
      </dgm:t>
    </dgm:pt>
    <dgm:pt modelId="{693AA93D-E54B-4A78-AC53-98A8B549B0A2}" type="sibTrans" cxnId="{0DD70D94-5C39-41FC-8B5C-8E614F40C3F0}">
      <dgm:prSet/>
      <dgm:spPr/>
      <dgm:t>
        <a:bodyPr/>
        <a:lstStyle/>
        <a:p>
          <a:endParaRPr lang="pl-PL"/>
        </a:p>
      </dgm:t>
    </dgm:pt>
    <dgm:pt modelId="{ACC96192-BE53-40DC-BECE-CF6AEF12A46C}" type="pres">
      <dgm:prSet presAssocID="{8F3DA0A7-6CAA-43D5-97CA-0D50F23146D3}" presName="compositeShape" presStyleCnt="0">
        <dgm:presLayoutVars>
          <dgm:dir/>
          <dgm:resizeHandles/>
        </dgm:presLayoutVars>
      </dgm:prSet>
      <dgm:spPr/>
    </dgm:pt>
    <dgm:pt modelId="{3A01D33B-9DBF-4566-B263-C66799A98B66}" type="pres">
      <dgm:prSet presAssocID="{8F3DA0A7-6CAA-43D5-97CA-0D50F23146D3}" presName="pyramid" presStyleLbl="node1" presStyleIdx="0" presStyleCnt="1" custLinFactNeighborX="1286"/>
      <dgm:spPr/>
    </dgm:pt>
    <dgm:pt modelId="{9522C8C0-2DB8-4813-A82B-37AFF783F7AF}" type="pres">
      <dgm:prSet presAssocID="{8F3DA0A7-6CAA-43D5-97CA-0D50F23146D3}" presName="theList" presStyleCnt="0"/>
      <dgm:spPr/>
    </dgm:pt>
    <dgm:pt modelId="{0FBE21ED-CE81-4084-809C-40B78BBBB62F}" type="pres">
      <dgm:prSet presAssocID="{62072960-C53F-4754-8FC7-193DC944F26F}" presName="aNode" presStyleLbl="fgAcc1" presStyleIdx="0" presStyleCnt="3" custLinFactNeighborX="98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5ABA89-B9E4-4F2A-A898-D0E1FBD530C9}" type="pres">
      <dgm:prSet presAssocID="{62072960-C53F-4754-8FC7-193DC944F26F}" presName="aSpace" presStyleCnt="0"/>
      <dgm:spPr/>
    </dgm:pt>
    <dgm:pt modelId="{778492D5-E8B7-4A8F-8120-2C51AFD402DC}" type="pres">
      <dgm:prSet presAssocID="{A61CDDBD-4C13-4823-974B-54AFCFB5FAA3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59BA8A-6AA4-40B6-836A-429313E15083}" type="pres">
      <dgm:prSet presAssocID="{A61CDDBD-4C13-4823-974B-54AFCFB5FAA3}" presName="aSpace" presStyleCnt="0"/>
      <dgm:spPr/>
    </dgm:pt>
    <dgm:pt modelId="{A5D9E585-FCC9-4D68-BD73-15E9E9B7B570}" type="pres">
      <dgm:prSet presAssocID="{077A8E39-B646-4EF0-8555-3BD7FFB57770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D96340-908B-48E8-8CDE-A174C007C3C4}" type="pres">
      <dgm:prSet presAssocID="{077A8E39-B646-4EF0-8555-3BD7FFB57770}" presName="aSpace" presStyleCnt="0"/>
      <dgm:spPr/>
    </dgm:pt>
  </dgm:ptLst>
  <dgm:cxnLst>
    <dgm:cxn modelId="{53583B59-FED3-4501-BE80-89A36A3848B6}" srcId="{8F3DA0A7-6CAA-43D5-97CA-0D50F23146D3}" destId="{A61CDDBD-4C13-4823-974B-54AFCFB5FAA3}" srcOrd="1" destOrd="0" parTransId="{7F51F1B9-0FEA-46D4-A46A-9D4CFC6BD469}" sibTransId="{F5A93FAF-B9B9-4A0B-B367-8D4D7C8D85B4}"/>
    <dgm:cxn modelId="{BEA50158-8E67-459C-B8B9-5886F8642200}" srcId="{8F3DA0A7-6CAA-43D5-97CA-0D50F23146D3}" destId="{62072960-C53F-4754-8FC7-193DC944F26F}" srcOrd="0" destOrd="0" parTransId="{8C17BE0F-88EC-4EC8-9320-2A7280B0E407}" sibTransId="{D2D17BC5-9892-418B-8B40-87BE1630095B}"/>
    <dgm:cxn modelId="{0DD70D94-5C39-41FC-8B5C-8E614F40C3F0}" srcId="{8F3DA0A7-6CAA-43D5-97CA-0D50F23146D3}" destId="{077A8E39-B646-4EF0-8555-3BD7FFB57770}" srcOrd="2" destOrd="0" parTransId="{3D59E31E-F31B-4279-9A54-89E2771B7ED0}" sibTransId="{693AA93D-E54B-4A78-AC53-98A8B549B0A2}"/>
    <dgm:cxn modelId="{6EF5975C-F00A-4C52-BD8F-6C1C94F5322D}" type="presOf" srcId="{077A8E39-B646-4EF0-8555-3BD7FFB57770}" destId="{A5D9E585-FCC9-4D68-BD73-15E9E9B7B570}" srcOrd="0" destOrd="0" presId="urn:microsoft.com/office/officeart/2005/8/layout/pyramid2"/>
    <dgm:cxn modelId="{50BCD351-0D56-47F6-826B-ADF188BC6315}" type="presOf" srcId="{8F3DA0A7-6CAA-43D5-97CA-0D50F23146D3}" destId="{ACC96192-BE53-40DC-BECE-CF6AEF12A46C}" srcOrd="0" destOrd="0" presId="urn:microsoft.com/office/officeart/2005/8/layout/pyramid2"/>
    <dgm:cxn modelId="{EFBE34B1-EBAA-4025-82C0-86A863432D90}" type="presOf" srcId="{62072960-C53F-4754-8FC7-193DC944F26F}" destId="{0FBE21ED-CE81-4084-809C-40B78BBBB62F}" srcOrd="0" destOrd="0" presId="urn:microsoft.com/office/officeart/2005/8/layout/pyramid2"/>
    <dgm:cxn modelId="{AF96F3DF-ECA4-40CD-AAF3-76510C0E326A}" type="presOf" srcId="{A61CDDBD-4C13-4823-974B-54AFCFB5FAA3}" destId="{778492D5-E8B7-4A8F-8120-2C51AFD402DC}" srcOrd="0" destOrd="0" presId="urn:microsoft.com/office/officeart/2005/8/layout/pyramid2"/>
    <dgm:cxn modelId="{BFC2FB86-697A-416F-B00E-20284FA814B8}" type="presParOf" srcId="{ACC96192-BE53-40DC-BECE-CF6AEF12A46C}" destId="{3A01D33B-9DBF-4566-B263-C66799A98B66}" srcOrd="0" destOrd="0" presId="urn:microsoft.com/office/officeart/2005/8/layout/pyramid2"/>
    <dgm:cxn modelId="{DB3744B5-F554-41B5-A720-F59A4B6A0141}" type="presParOf" srcId="{ACC96192-BE53-40DC-BECE-CF6AEF12A46C}" destId="{9522C8C0-2DB8-4813-A82B-37AFF783F7AF}" srcOrd="1" destOrd="0" presId="urn:microsoft.com/office/officeart/2005/8/layout/pyramid2"/>
    <dgm:cxn modelId="{31540DC0-8D54-4F81-B5D4-8252628C5E06}" type="presParOf" srcId="{9522C8C0-2DB8-4813-A82B-37AFF783F7AF}" destId="{0FBE21ED-CE81-4084-809C-40B78BBBB62F}" srcOrd="0" destOrd="0" presId="urn:microsoft.com/office/officeart/2005/8/layout/pyramid2"/>
    <dgm:cxn modelId="{17C15E50-7153-442E-92AE-2C3DDE5729C9}" type="presParOf" srcId="{9522C8C0-2DB8-4813-A82B-37AFF783F7AF}" destId="{885ABA89-B9E4-4F2A-A898-D0E1FBD530C9}" srcOrd="1" destOrd="0" presId="urn:microsoft.com/office/officeart/2005/8/layout/pyramid2"/>
    <dgm:cxn modelId="{FC298668-8AD1-4478-A999-3C48657FE7B5}" type="presParOf" srcId="{9522C8C0-2DB8-4813-A82B-37AFF783F7AF}" destId="{778492D5-E8B7-4A8F-8120-2C51AFD402DC}" srcOrd="2" destOrd="0" presId="urn:microsoft.com/office/officeart/2005/8/layout/pyramid2"/>
    <dgm:cxn modelId="{463DAB90-E6C9-46F3-8A0E-20F66C622704}" type="presParOf" srcId="{9522C8C0-2DB8-4813-A82B-37AFF783F7AF}" destId="{7C59BA8A-6AA4-40B6-836A-429313E15083}" srcOrd="3" destOrd="0" presId="urn:microsoft.com/office/officeart/2005/8/layout/pyramid2"/>
    <dgm:cxn modelId="{FDB30351-408F-470C-9D89-6F1FE133CF20}" type="presParOf" srcId="{9522C8C0-2DB8-4813-A82B-37AFF783F7AF}" destId="{A5D9E585-FCC9-4D68-BD73-15E9E9B7B570}" srcOrd="4" destOrd="0" presId="urn:microsoft.com/office/officeart/2005/8/layout/pyramid2"/>
    <dgm:cxn modelId="{9DE7DB9F-7109-4CF6-8663-E59388E65834}" type="presParOf" srcId="{9522C8C0-2DB8-4813-A82B-37AFF783F7AF}" destId="{44D96340-908B-48E8-8CDE-A174C007C3C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3DA0A7-6CAA-43D5-97CA-0D50F23146D3}" type="doc">
      <dgm:prSet loTypeId="urn:microsoft.com/office/officeart/2005/8/layout/pyramid2" loCatId="list" qsTypeId="urn:microsoft.com/office/officeart/2005/8/quickstyle/3d2" qsCatId="3D" csTypeId="urn:microsoft.com/office/officeart/2005/8/colors/accent1_4" csCatId="accent1" phldr="1"/>
      <dgm:spPr/>
    </dgm:pt>
    <dgm:pt modelId="{62072960-C53F-4754-8FC7-193DC944F26F}">
      <dgm:prSet phldrT="[Tekst]"/>
      <dgm:spPr/>
      <dgm:t>
        <a:bodyPr/>
        <a:lstStyle/>
        <a:p>
          <a:r>
            <a:rPr lang="pl-PL" b="1" baseline="0" dirty="0" smtClean="0">
              <a:solidFill>
                <a:srgbClr val="E31E24"/>
              </a:solidFill>
            </a:rPr>
            <a:t>wojewódzki</a:t>
          </a:r>
          <a:endParaRPr lang="pl-PL" b="1" baseline="0" dirty="0">
            <a:solidFill>
              <a:srgbClr val="E31E24"/>
            </a:solidFill>
          </a:endParaRPr>
        </a:p>
      </dgm:t>
    </dgm:pt>
    <dgm:pt modelId="{8C17BE0F-88EC-4EC8-9320-2A7280B0E407}" type="parTrans" cxnId="{BEA50158-8E67-459C-B8B9-5886F8642200}">
      <dgm:prSet/>
      <dgm:spPr/>
      <dgm:t>
        <a:bodyPr/>
        <a:lstStyle/>
        <a:p>
          <a:endParaRPr lang="pl-PL"/>
        </a:p>
      </dgm:t>
    </dgm:pt>
    <dgm:pt modelId="{D2D17BC5-9892-418B-8B40-87BE1630095B}" type="sibTrans" cxnId="{BEA50158-8E67-459C-B8B9-5886F8642200}">
      <dgm:prSet/>
      <dgm:spPr/>
      <dgm:t>
        <a:bodyPr/>
        <a:lstStyle/>
        <a:p>
          <a:endParaRPr lang="pl-PL"/>
        </a:p>
      </dgm:t>
    </dgm:pt>
    <dgm:pt modelId="{077A8E39-B646-4EF0-8555-3BD7FFB57770}">
      <dgm:prSet phldrT="[Tekst]"/>
      <dgm:spPr/>
      <dgm:t>
        <a:bodyPr/>
        <a:lstStyle/>
        <a:p>
          <a:endParaRPr lang="pl-PL" b="1" dirty="0">
            <a:solidFill>
              <a:schemeClr val="accent5">
                <a:lumMod val="75000"/>
              </a:schemeClr>
            </a:solidFill>
          </a:endParaRPr>
        </a:p>
      </dgm:t>
    </dgm:pt>
    <dgm:pt modelId="{693AA93D-E54B-4A78-AC53-98A8B549B0A2}" type="sibTrans" cxnId="{0DD70D94-5C39-41FC-8B5C-8E614F40C3F0}">
      <dgm:prSet/>
      <dgm:spPr/>
      <dgm:t>
        <a:bodyPr/>
        <a:lstStyle/>
        <a:p>
          <a:endParaRPr lang="pl-PL"/>
        </a:p>
      </dgm:t>
    </dgm:pt>
    <dgm:pt modelId="{3D59E31E-F31B-4279-9A54-89E2771B7ED0}" type="parTrans" cxnId="{0DD70D94-5C39-41FC-8B5C-8E614F40C3F0}">
      <dgm:prSet/>
      <dgm:spPr/>
      <dgm:t>
        <a:bodyPr/>
        <a:lstStyle/>
        <a:p>
          <a:endParaRPr lang="pl-PL"/>
        </a:p>
      </dgm:t>
    </dgm:pt>
    <dgm:pt modelId="{A61CDDBD-4C13-4823-974B-54AFCFB5FAA3}">
      <dgm:prSet phldrT="[Tekst]"/>
      <dgm:spPr/>
      <dgm:t>
        <a:bodyPr/>
        <a:lstStyle/>
        <a:p>
          <a:endParaRPr lang="pl-PL" b="1" dirty="0">
            <a:solidFill>
              <a:schemeClr val="accent5">
                <a:lumMod val="75000"/>
              </a:schemeClr>
            </a:solidFill>
          </a:endParaRPr>
        </a:p>
      </dgm:t>
    </dgm:pt>
    <dgm:pt modelId="{F5A93FAF-B9B9-4A0B-B367-8D4D7C8D85B4}" type="sibTrans" cxnId="{53583B59-FED3-4501-BE80-89A36A3848B6}">
      <dgm:prSet/>
      <dgm:spPr/>
      <dgm:t>
        <a:bodyPr/>
        <a:lstStyle/>
        <a:p>
          <a:endParaRPr lang="pl-PL"/>
        </a:p>
      </dgm:t>
    </dgm:pt>
    <dgm:pt modelId="{7F51F1B9-0FEA-46D4-A46A-9D4CFC6BD469}" type="parTrans" cxnId="{53583B59-FED3-4501-BE80-89A36A3848B6}">
      <dgm:prSet/>
      <dgm:spPr/>
      <dgm:t>
        <a:bodyPr/>
        <a:lstStyle/>
        <a:p>
          <a:endParaRPr lang="pl-PL"/>
        </a:p>
      </dgm:t>
    </dgm:pt>
    <dgm:pt modelId="{ACC96192-BE53-40DC-BECE-CF6AEF12A46C}" type="pres">
      <dgm:prSet presAssocID="{8F3DA0A7-6CAA-43D5-97CA-0D50F23146D3}" presName="compositeShape" presStyleCnt="0">
        <dgm:presLayoutVars>
          <dgm:dir/>
          <dgm:resizeHandles/>
        </dgm:presLayoutVars>
      </dgm:prSet>
      <dgm:spPr/>
    </dgm:pt>
    <dgm:pt modelId="{3A01D33B-9DBF-4566-B263-C66799A98B66}" type="pres">
      <dgm:prSet presAssocID="{8F3DA0A7-6CAA-43D5-97CA-0D50F23146D3}" presName="pyramid" presStyleLbl="node1" presStyleIdx="0" presStyleCnt="1" custLinFactNeighborX="1286"/>
      <dgm:spPr/>
    </dgm:pt>
    <dgm:pt modelId="{9522C8C0-2DB8-4813-A82B-37AFF783F7AF}" type="pres">
      <dgm:prSet presAssocID="{8F3DA0A7-6CAA-43D5-97CA-0D50F23146D3}" presName="theList" presStyleCnt="0"/>
      <dgm:spPr/>
    </dgm:pt>
    <dgm:pt modelId="{0FBE21ED-CE81-4084-809C-40B78BBBB62F}" type="pres">
      <dgm:prSet presAssocID="{62072960-C53F-4754-8FC7-193DC944F26F}" presName="aNode" presStyleLbl="fgAcc1" presStyleIdx="0" presStyleCnt="3" custLinFactNeighborX="98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5ABA89-B9E4-4F2A-A898-D0E1FBD530C9}" type="pres">
      <dgm:prSet presAssocID="{62072960-C53F-4754-8FC7-193DC944F26F}" presName="aSpace" presStyleCnt="0"/>
      <dgm:spPr/>
    </dgm:pt>
    <dgm:pt modelId="{778492D5-E8B7-4A8F-8120-2C51AFD402DC}" type="pres">
      <dgm:prSet presAssocID="{A61CDDBD-4C13-4823-974B-54AFCFB5FAA3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59BA8A-6AA4-40B6-836A-429313E15083}" type="pres">
      <dgm:prSet presAssocID="{A61CDDBD-4C13-4823-974B-54AFCFB5FAA3}" presName="aSpace" presStyleCnt="0"/>
      <dgm:spPr/>
    </dgm:pt>
    <dgm:pt modelId="{A5D9E585-FCC9-4D68-BD73-15E9E9B7B570}" type="pres">
      <dgm:prSet presAssocID="{077A8E39-B646-4EF0-8555-3BD7FFB57770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D96340-908B-48E8-8CDE-A174C007C3C4}" type="pres">
      <dgm:prSet presAssocID="{077A8E39-B646-4EF0-8555-3BD7FFB57770}" presName="aSpace" presStyleCnt="0"/>
      <dgm:spPr/>
    </dgm:pt>
  </dgm:ptLst>
  <dgm:cxnLst>
    <dgm:cxn modelId="{53583B59-FED3-4501-BE80-89A36A3848B6}" srcId="{8F3DA0A7-6CAA-43D5-97CA-0D50F23146D3}" destId="{A61CDDBD-4C13-4823-974B-54AFCFB5FAA3}" srcOrd="1" destOrd="0" parTransId="{7F51F1B9-0FEA-46D4-A46A-9D4CFC6BD469}" sibTransId="{F5A93FAF-B9B9-4A0B-B367-8D4D7C8D85B4}"/>
    <dgm:cxn modelId="{BEA50158-8E67-459C-B8B9-5886F8642200}" srcId="{8F3DA0A7-6CAA-43D5-97CA-0D50F23146D3}" destId="{62072960-C53F-4754-8FC7-193DC944F26F}" srcOrd="0" destOrd="0" parTransId="{8C17BE0F-88EC-4EC8-9320-2A7280B0E407}" sibTransId="{D2D17BC5-9892-418B-8B40-87BE1630095B}"/>
    <dgm:cxn modelId="{0DD70D94-5C39-41FC-8B5C-8E614F40C3F0}" srcId="{8F3DA0A7-6CAA-43D5-97CA-0D50F23146D3}" destId="{077A8E39-B646-4EF0-8555-3BD7FFB57770}" srcOrd="2" destOrd="0" parTransId="{3D59E31E-F31B-4279-9A54-89E2771B7ED0}" sibTransId="{693AA93D-E54B-4A78-AC53-98A8B549B0A2}"/>
    <dgm:cxn modelId="{6EF5975C-F00A-4C52-BD8F-6C1C94F5322D}" type="presOf" srcId="{077A8E39-B646-4EF0-8555-3BD7FFB57770}" destId="{A5D9E585-FCC9-4D68-BD73-15E9E9B7B570}" srcOrd="0" destOrd="0" presId="urn:microsoft.com/office/officeart/2005/8/layout/pyramid2"/>
    <dgm:cxn modelId="{50BCD351-0D56-47F6-826B-ADF188BC6315}" type="presOf" srcId="{8F3DA0A7-6CAA-43D5-97CA-0D50F23146D3}" destId="{ACC96192-BE53-40DC-BECE-CF6AEF12A46C}" srcOrd="0" destOrd="0" presId="urn:microsoft.com/office/officeart/2005/8/layout/pyramid2"/>
    <dgm:cxn modelId="{EFBE34B1-EBAA-4025-82C0-86A863432D90}" type="presOf" srcId="{62072960-C53F-4754-8FC7-193DC944F26F}" destId="{0FBE21ED-CE81-4084-809C-40B78BBBB62F}" srcOrd="0" destOrd="0" presId="urn:microsoft.com/office/officeart/2005/8/layout/pyramid2"/>
    <dgm:cxn modelId="{AF96F3DF-ECA4-40CD-AAF3-76510C0E326A}" type="presOf" srcId="{A61CDDBD-4C13-4823-974B-54AFCFB5FAA3}" destId="{778492D5-E8B7-4A8F-8120-2C51AFD402DC}" srcOrd="0" destOrd="0" presId="urn:microsoft.com/office/officeart/2005/8/layout/pyramid2"/>
    <dgm:cxn modelId="{BFC2FB86-697A-416F-B00E-20284FA814B8}" type="presParOf" srcId="{ACC96192-BE53-40DC-BECE-CF6AEF12A46C}" destId="{3A01D33B-9DBF-4566-B263-C66799A98B66}" srcOrd="0" destOrd="0" presId="urn:microsoft.com/office/officeart/2005/8/layout/pyramid2"/>
    <dgm:cxn modelId="{DB3744B5-F554-41B5-A720-F59A4B6A0141}" type="presParOf" srcId="{ACC96192-BE53-40DC-BECE-CF6AEF12A46C}" destId="{9522C8C0-2DB8-4813-A82B-37AFF783F7AF}" srcOrd="1" destOrd="0" presId="urn:microsoft.com/office/officeart/2005/8/layout/pyramid2"/>
    <dgm:cxn modelId="{31540DC0-8D54-4F81-B5D4-8252628C5E06}" type="presParOf" srcId="{9522C8C0-2DB8-4813-A82B-37AFF783F7AF}" destId="{0FBE21ED-CE81-4084-809C-40B78BBBB62F}" srcOrd="0" destOrd="0" presId="urn:microsoft.com/office/officeart/2005/8/layout/pyramid2"/>
    <dgm:cxn modelId="{17C15E50-7153-442E-92AE-2C3DDE5729C9}" type="presParOf" srcId="{9522C8C0-2DB8-4813-A82B-37AFF783F7AF}" destId="{885ABA89-B9E4-4F2A-A898-D0E1FBD530C9}" srcOrd="1" destOrd="0" presId="urn:microsoft.com/office/officeart/2005/8/layout/pyramid2"/>
    <dgm:cxn modelId="{FC298668-8AD1-4478-A999-3C48657FE7B5}" type="presParOf" srcId="{9522C8C0-2DB8-4813-A82B-37AFF783F7AF}" destId="{778492D5-E8B7-4A8F-8120-2C51AFD402DC}" srcOrd="2" destOrd="0" presId="urn:microsoft.com/office/officeart/2005/8/layout/pyramid2"/>
    <dgm:cxn modelId="{463DAB90-E6C9-46F3-8A0E-20F66C622704}" type="presParOf" srcId="{9522C8C0-2DB8-4813-A82B-37AFF783F7AF}" destId="{7C59BA8A-6AA4-40B6-836A-429313E15083}" srcOrd="3" destOrd="0" presId="urn:microsoft.com/office/officeart/2005/8/layout/pyramid2"/>
    <dgm:cxn modelId="{FDB30351-408F-470C-9D89-6F1FE133CF20}" type="presParOf" srcId="{9522C8C0-2DB8-4813-A82B-37AFF783F7AF}" destId="{A5D9E585-FCC9-4D68-BD73-15E9E9B7B570}" srcOrd="4" destOrd="0" presId="urn:microsoft.com/office/officeart/2005/8/layout/pyramid2"/>
    <dgm:cxn modelId="{9DE7DB9F-7109-4CF6-8663-E59388E65834}" type="presParOf" srcId="{9522C8C0-2DB8-4813-A82B-37AFF783F7AF}" destId="{44D96340-908B-48E8-8CDE-A174C007C3C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3DA0A7-6CAA-43D5-97CA-0D50F23146D3}" type="doc">
      <dgm:prSet loTypeId="urn:microsoft.com/office/officeart/2005/8/layout/pyramid2" loCatId="list" qsTypeId="urn:microsoft.com/office/officeart/2005/8/quickstyle/3d2" qsCatId="3D" csTypeId="urn:microsoft.com/office/officeart/2005/8/colors/accent1_4" csCatId="accent1" phldr="1"/>
      <dgm:spPr/>
    </dgm:pt>
    <dgm:pt modelId="{62072960-C53F-4754-8FC7-193DC944F26F}">
      <dgm:prSet phldrT="[Tekst]"/>
      <dgm:spPr/>
      <dgm:t>
        <a:bodyPr/>
        <a:lstStyle/>
        <a:p>
          <a:endParaRPr lang="pl-PL" b="1" baseline="0" dirty="0">
            <a:solidFill>
              <a:srgbClr val="E31E24"/>
            </a:solidFill>
          </a:endParaRPr>
        </a:p>
      </dgm:t>
    </dgm:pt>
    <dgm:pt modelId="{8C17BE0F-88EC-4EC8-9320-2A7280B0E407}" type="parTrans" cxnId="{BEA50158-8E67-459C-B8B9-5886F8642200}">
      <dgm:prSet/>
      <dgm:spPr/>
      <dgm:t>
        <a:bodyPr/>
        <a:lstStyle/>
        <a:p>
          <a:endParaRPr lang="pl-PL"/>
        </a:p>
      </dgm:t>
    </dgm:pt>
    <dgm:pt modelId="{D2D17BC5-9892-418B-8B40-87BE1630095B}" type="sibTrans" cxnId="{BEA50158-8E67-459C-B8B9-5886F8642200}">
      <dgm:prSet/>
      <dgm:spPr/>
      <dgm:t>
        <a:bodyPr/>
        <a:lstStyle/>
        <a:p>
          <a:endParaRPr lang="pl-PL"/>
        </a:p>
      </dgm:t>
    </dgm:pt>
    <dgm:pt modelId="{077A8E39-B646-4EF0-8555-3BD7FFB57770}">
      <dgm:prSet phldrT="[Tekst]"/>
      <dgm:spPr/>
      <dgm:t>
        <a:bodyPr/>
        <a:lstStyle/>
        <a:p>
          <a:endParaRPr lang="pl-PL" b="1" dirty="0">
            <a:solidFill>
              <a:schemeClr val="accent5">
                <a:lumMod val="75000"/>
              </a:schemeClr>
            </a:solidFill>
          </a:endParaRPr>
        </a:p>
      </dgm:t>
    </dgm:pt>
    <dgm:pt modelId="{693AA93D-E54B-4A78-AC53-98A8B549B0A2}" type="sibTrans" cxnId="{0DD70D94-5C39-41FC-8B5C-8E614F40C3F0}">
      <dgm:prSet/>
      <dgm:spPr/>
      <dgm:t>
        <a:bodyPr/>
        <a:lstStyle/>
        <a:p>
          <a:endParaRPr lang="pl-PL"/>
        </a:p>
      </dgm:t>
    </dgm:pt>
    <dgm:pt modelId="{3D59E31E-F31B-4279-9A54-89E2771B7ED0}" type="parTrans" cxnId="{0DD70D94-5C39-41FC-8B5C-8E614F40C3F0}">
      <dgm:prSet/>
      <dgm:spPr/>
      <dgm:t>
        <a:bodyPr/>
        <a:lstStyle/>
        <a:p>
          <a:endParaRPr lang="pl-PL"/>
        </a:p>
      </dgm:t>
    </dgm:pt>
    <dgm:pt modelId="{9DBF9B30-01FC-450B-8382-935300489EC7}">
      <dgm:prSet/>
      <dgm:spPr/>
      <dgm:t>
        <a:bodyPr/>
        <a:lstStyle/>
        <a:p>
          <a:r>
            <a:rPr lang="pl-PL" b="1" baseline="0" dirty="0" err="1" smtClean="0">
              <a:solidFill>
                <a:srgbClr val="E31E24"/>
              </a:solidFill>
            </a:rPr>
            <a:t>subregionalny</a:t>
          </a:r>
          <a:endParaRPr lang="pl-PL" b="1" baseline="0" dirty="0">
            <a:solidFill>
              <a:srgbClr val="E31E24"/>
            </a:solidFill>
          </a:endParaRPr>
        </a:p>
      </dgm:t>
    </dgm:pt>
    <dgm:pt modelId="{4AE4A37D-57A7-4AEE-A99D-54FB70269416}" type="parTrans" cxnId="{A50B29CA-01B9-4A2F-82D3-451EF6D9E237}">
      <dgm:prSet/>
      <dgm:spPr/>
      <dgm:t>
        <a:bodyPr/>
        <a:lstStyle/>
        <a:p>
          <a:endParaRPr lang="pl-PL"/>
        </a:p>
      </dgm:t>
    </dgm:pt>
    <dgm:pt modelId="{FAF9D4E9-CA09-49CC-98D5-1A53FD266D58}" type="sibTrans" cxnId="{A50B29CA-01B9-4A2F-82D3-451EF6D9E237}">
      <dgm:prSet/>
      <dgm:spPr/>
      <dgm:t>
        <a:bodyPr/>
        <a:lstStyle/>
        <a:p>
          <a:endParaRPr lang="pl-PL"/>
        </a:p>
      </dgm:t>
    </dgm:pt>
    <dgm:pt modelId="{ACC96192-BE53-40DC-BECE-CF6AEF12A46C}" type="pres">
      <dgm:prSet presAssocID="{8F3DA0A7-6CAA-43D5-97CA-0D50F23146D3}" presName="compositeShape" presStyleCnt="0">
        <dgm:presLayoutVars>
          <dgm:dir/>
          <dgm:resizeHandles/>
        </dgm:presLayoutVars>
      </dgm:prSet>
      <dgm:spPr/>
    </dgm:pt>
    <dgm:pt modelId="{3A01D33B-9DBF-4566-B263-C66799A98B66}" type="pres">
      <dgm:prSet presAssocID="{8F3DA0A7-6CAA-43D5-97CA-0D50F23146D3}" presName="pyramid" presStyleLbl="node1" presStyleIdx="0" presStyleCnt="1" custLinFactNeighborX="1286"/>
      <dgm:spPr/>
    </dgm:pt>
    <dgm:pt modelId="{9522C8C0-2DB8-4813-A82B-37AFF783F7AF}" type="pres">
      <dgm:prSet presAssocID="{8F3DA0A7-6CAA-43D5-97CA-0D50F23146D3}" presName="theList" presStyleCnt="0"/>
      <dgm:spPr/>
    </dgm:pt>
    <dgm:pt modelId="{0FBE21ED-CE81-4084-809C-40B78BBBB62F}" type="pres">
      <dgm:prSet presAssocID="{62072960-C53F-4754-8FC7-193DC944F26F}" presName="aNode" presStyleLbl="fgAcc1" presStyleIdx="0" presStyleCnt="3" custLinFactNeighborX="98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5ABA89-B9E4-4F2A-A898-D0E1FBD530C9}" type="pres">
      <dgm:prSet presAssocID="{62072960-C53F-4754-8FC7-193DC944F26F}" presName="aSpace" presStyleCnt="0"/>
      <dgm:spPr/>
    </dgm:pt>
    <dgm:pt modelId="{1727E6E2-D63A-4851-92ED-0C407F8D42B3}" type="pres">
      <dgm:prSet presAssocID="{9DBF9B30-01FC-450B-8382-935300489EC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78FCBAE-D9F4-400E-BA9D-FF852E0E1D68}" type="pres">
      <dgm:prSet presAssocID="{9DBF9B30-01FC-450B-8382-935300489EC7}" presName="aSpace" presStyleCnt="0"/>
      <dgm:spPr/>
    </dgm:pt>
    <dgm:pt modelId="{A5D9E585-FCC9-4D68-BD73-15E9E9B7B570}" type="pres">
      <dgm:prSet presAssocID="{077A8E39-B646-4EF0-8555-3BD7FFB57770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D96340-908B-48E8-8CDE-A174C007C3C4}" type="pres">
      <dgm:prSet presAssocID="{077A8E39-B646-4EF0-8555-3BD7FFB57770}" presName="aSpace" presStyleCnt="0"/>
      <dgm:spPr/>
    </dgm:pt>
  </dgm:ptLst>
  <dgm:cxnLst>
    <dgm:cxn modelId="{BEA50158-8E67-459C-B8B9-5886F8642200}" srcId="{8F3DA0A7-6CAA-43D5-97CA-0D50F23146D3}" destId="{62072960-C53F-4754-8FC7-193DC944F26F}" srcOrd="0" destOrd="0" parTransId="{8C17BE0F-88EC-4EC8-9320-2A7280B0E407}" sibTransId="{D2D17BC5-9892-418B-8B40-87BE1630095B}"/>
    <dgm:cxn modelId="{A50B29CA-01B9-4A2F-82D3-451EF6D9E237}" srcId="{8F3DA0A7-6CAA-43D5-97CA-0D50F23146D3}" destId="{9DBF9B30-01FC-450B-8382-935300489EC7}" srcOrd="1" destOrd="0" parTransId="{4AE4A37D-57A7-4AEE-A99D-54FB70269416}" sibTransId="{FAF9D4E9-CA09-49CC-98D5-1A53FD266D58}"/>
    <dgm:cxn modelId="{1DEA22C1-110B-447D-BB32-46FF56F46EF6}" type="presOf" srcId="{9DBF9B30-01FC-450B-8382-935300489EC7}" destId="{1727E6E2-D63A-4851-92ED-0C407F8D42B3}" srcOrd="0" destOrd="0" presId="urn:microsoft.com/office/officeart/2005/8/layout/pyramid2"/>
    <dgm:cxn modelId="{0DD70D94-5C39-41FC-8B5C-8E614F40C3F0}" srcId="{8F3DA0A7-6CAA-43D5-97CA-0D50F23146D3}" destId="{077A8E39-B646-4EF0-8555-3BD7FFB57770}" srcOrd="2" destOrd="0" parTransId="{3D59E31E-F31B-4279-9A54-89E2771B7ED0}" sibTransId="{693AA93D-E54B-4A78-AC53-98A8B549B0A2}"/>
    <dgm:cxn modelId="{6EF5975C-F00A-4C52-BD8F-6C1C94F5322D}" type="presOf" srcId="{077A8E39-B646-4EF0-8555-3BD7FFB57770}" destId="{A5D9E585-FCC9-4D68-BD73-15E9E9B7B570}" srcOrd="0" destOrd="0" presId="urn:microsoft.com/office/officeart/2005/8/layout/pyramid2"/>
    <dgm:cxn modelId="{50BCD351-0D56-47F6-826B-ADF188BC6315}" type="presOf" srcId="{8F3DA0A7-6CAA-43D5-97CA-0D50F23146D3}" destId="{ACC96192-BE53-40DC-BECE-CF6AEF12A46C}" srcOrd="0" destOrd="0" presId="urn:microsoft.com/office/officeart/2005/8/layout/pyramid2"/>
    <dgm:cxn modelId="{EFBE34B1-EBAA-4025-82C0-86A863432D90}" type="presOf" srcId="{62072960-C53F-4754-8FC7-193DC944F26F}" destId="{0FBE21ED-CE81-4084-809C-40B78BBBB62F}" srcOrd="0" destOrd="0" presId="urn:microsoft.com/office/officeart/2005/8/layout/pyramid2"/>
    <dgm:cxn modelId="{BFC2FB86-697A-416F-B00E-20284FA814B8}" type="presParOf" srcId="{ACC96192-BE53-40DC-BECE-CF6AEF12A46C}" destId="{3A01D33B-9DBF-4566-B263-C66799A98B66}" srcOrd="0" destOrd="0" presId="urn:microsoft.com/office/officeart/2005/8/layout/pyramid2"/>
    <dgm:cxn modelId="{DB3744B5-F554-41B5-A720-F59A4B6A0141}" type="presParOf" srcId="{ACC96192-BE53-40DC-BECE-CF6AEF12A46C}" destId="{9522C8C0-2DB8-4813-A82B-37AFF783F7AF}" srcOrd="1" destOrd="0" presId="urn:microsoft.com/office/officeart/2005/8/layout/pyramid2"/>
    <dgm:cxn modelId="{31540DC0-8D54-4F81-B5D4-8252628C5E06}" type="presParOf" srcId="{9522C8C0-2DB8-4813-A82B-37AFF783F7AF}" destId="{0FBE21ED-CE81-4084-809C-40B78BBBB62F}" srcOrd="0" destOrd="0" presId="urn:microsoft.com/office/officeart/2005/8/layout/pyramid2"/>
    <dgm:cxn modelId="{17C15E50-7153-442E-92AE-2C3DDE5729C9}" type="presParOf" srcId="{9522C8C0-2DB8-4813-A82B-37AFF783F7AF}" destId="{885ABA89-B9E4-4F2A-A898-D0E1FBD530C9}" srcOrd="1" destOrd="0" presId="urn:microsoft.com/office/officeart/2005/8/layout/pyramid2"/>
    <dgm:cxn modelId="{6810B069-EDEA-4137-8F7E-97BD1428A92B}" type="presParOf" srcId="{9522C8C0-2DB8-4813-A82B-37AFF783F7AF}" destId="{1727E6E2-D63A-4851-92ED-0C407F8D42B3}" srcOrd="2" destOrd="0" presId="urn:microsoft.com/office/officeart/2005/8/layout/pyramid2"/>
    <dgm:cxn modelId="{13442ECB-7AA9-462B-9D18-85DCDC53EFC2}" type="presParOf" srcId="{9522C8C0-2DB8-4813-A82B-37AFF783F7AF}" destId="{C78FCBAE-D9F4-400E-BA9D-FF852E0E1D68}" srcOrd="3" destOrd="0" presId="urn:microsoft.com/office/officeart/2005/8/layout/pyramid2"/>
    <dgm:cxn modelId="{FDB30351-408F-470C-9D89-6F1FE133CF20}" type="presParOf" srcId="{9522C8C0-2DB8-4813-A82B-37AFF783F7AF}" destId="{A5D9E585-FCC9-4D68-BD73-15E9E9B7B570}" srcOrd="4" destOrd="0" presId="urn:microsoft.com/office/officeart/2005/8/layout/pyramid2"/>
    <dgm:cxn modelId="{9DE7DB9F-7109-4CF6-8663-E59388E65834}" type="presParOf" srcId="{9522C8C0-2DB8-4813-A82B-37AFF783F7AF}" destId="{44D96340-908B-48E8-8CDE-A174C007C3C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3DA0A7-6CAA-43D5-97CA-0D50F23146D3}" type="doc">
      <dgm:prSet loTypeId="urn:microsoft.com/office/officeart/2005/8/layout/pyramid2" loCatId="list" qsTypeId="urn:microsoft.com/office/officeart/2005/8/quickstyle/3d2" qsCatId="3D" csTypeId="urn:microsoft.com/office/officeart/2005/8/colors/accent1_4" csCatId="accent1" phldr="1"/>
      <dgm:spPr/>
    </dgm:pt>
    <dgm:pt modelId="{62072960-C53F-4754-8FC7-193DC944F26F}">
      <dgm:prSet phldrT="[Tekst]"/>
      <dgm:spPr/>
      <dgm:t>
        <a:bodyPr/>
        <a:lstStyle/>
        <a:p>
          <a:endParaRPr lang="pl-PL" b="1" baseline="0" dirty="0">
            <a:solidFill>
              <a:srgbClr val="E31E24"/>
            </a:solidFill>
          </a:endParaRPr>
        </a:p>
      </dgm:t>
    </dgm:pt>
    <dgm:pt modelId="{8C17BE0F-88EC-4EC8-9320-2A7280B0E407}" type="parTrans" cxnId="{BEA50158-8E67-459C-B8B9-5886F8642200}">
      <dgm:prSet/>
      <dgm:spPr/>
      <dgm:t>
        <a:bodyPr/>
        <a:lstStyle/>
        <a:p>
          <a:endParaRPr lang="pl-PL"/>
        </a:p>
      </dgm:t>
    </dgm:pt>
    <dgm:pt modelId="{D2D17BC5-9892-418B-8B40-87BE1630095B}" type="sibTrans" cxnId="{BEA50158-8E67-459C-B8B9-5886F8642200}">
      <dgm:prSet/>
      <dgm:spPr/>
      <dgm:t>
        <a:bodyPr/>
        <a:lstStyle/>
        <a:p>
          <a:endParaRPr lang="pl-PL"/>
        </a:p>
      </dgm:t>
    </dgm:pt>
    <dgm:pt modelId="{077A8E39-B646-4EF0-8555-3BD7FFB57770}">
      <dgm:prSet phldrT="[Tekst]" custT="1"/>
      <dgm:spPr/>
      <dgm:t>
        <a:bodyPr/>
        <a:lstStyle/>
        <a:p>
          <a:r>
            <a:rPr lang="pl-PL" sz="1800" b="1" dirty="0" smtClean="0">
              <a:solidFill>
                <a:srgbClr val="E31E24"/>
              </a:solidFill>
            </a:rPr>
            <a:t>powiatowy</a:t>
          </a:r>
          <a:endParaRPr lang="pl-PL" sz="1800" b="1" dirty="0">
            <a:solidFill>
              <a:srgbClr val="E31E24"/>
            </a:solidFill>
          </a:endParaRPr>
        </a:p>
      </dgm:t>
    </dgm:pt>
    <dgm:pt modelId="{693AA93D-E54B-4A78-AC53-98A8B549B0A2}" type="sibTrans" cxnId="{0DD70D94-5C39-41FC-8B5C-8E614F40C3F0}">
      <dgm:prSet/>
      <dgm:spPr/>
      <dgm:t>
        <a:bodyPr/>
        <a:lstStyle/>
        <a:p>
          <a:endParaRPr lang="pl-PL"/>
        </a:p>
      </dgm:t>
    </dgm:pt>
    <dgm:pt modelId="{3D59E31E-F31B-4279-9A54-89E2771B7ED0}" type="parTrans" cxnId="{0DD70D94-5C39-41FC-8B5C-8E614F40C3F0}">
      <dgm:prSet/>
      <dgm:spPr/>
      <dgm:t>
        <a:bodyPr/>
        <a:lstStyle/>
        <a:p>
          <a:endParaRPr lang="pl-PL"/>
        </a:p>
      </dgm:t>
    </dgm:pt>
    <dgm:pt modelId="{9DBF9B30-01FC-450B-8382-935300489EC7}">
      <dgm:prSet/>
      <dgm:spPr/>
      <dgm:t>
        <a:bodyPr/>
        <a:lstStyle/>
        <a:p>
          <a:endParaRPr lang="pl-PL" b="1" baseline="0" dirty="0">
            <a:solidFill>
              <a:srgbClr val="E31E24"/>
            </a:solidFill>
          </a:endParaRPr>
        </a:p>
      </dgm:t>
    </dgm:pt>
    <dgm:pt modelId="{4AE4A37D-57A7-4AEE-A99D-54FB70269416}" type="parTrans" cxnId="{A50B29CA-01B9-4A2F-82D3-451EF6D9E237}">
      <dgm:prSet/>
      <dgm:spPr/>
      <dgm:t>
        <a:bodyPr/>
        <a:lstStyle/>
        <a:p>
          <a:endParaRPr lang="pl-PL"/>
        </a:p>
      </dgm:t>
    </dgm:pt>
    <dgm:pt modelId="{FAF9D4E9-CA09-49CC-98D5-1A53FD266D58}" type="sibTrans" cxnId="{A50B29CA-01B9-4A2F-82D3-451EF6D9E237}">
      <dgm:prSet/>
      <dgm:spPr/>
      <dgm:t>
        <a:bodyPr/>
        <a:lstStyle/>
        <a:p>
          <a:endParaRPr lang="pl-PL"/>
        </a:p>
      </dgm:t>
    </dgm:pt>
    <dgm:pt modelId="{ACC96192-BE53-40DC-BECE-CF6AEF12A46C}" type="pres">
      <dgm:prSet presAssocID="{8F3DA0A7-6CAA-43D5-97CA-0D50F23146D3}" presName="compositeShape" presStyleCnt="0">
        <dgm:presLayoutVars>
          <dgm:dir/>
          <dgm:resizeHandles/>
        </dgm:presLayoutVars>
      </dgm:prSet>
      <dgm:spPr/>
    </dgm:pt>
    <dgm:pt modelId="{3A01D33B-9DBF-4566-B263-C66799A98B66}" type="pres">
      <dgm:prSet presAssocID="{8F3DA0A7-6CAA-43D5-97CA-0D50F23146D3}" presName="pyramid" presStyleLbl="node1" presStyleIdx="0" presStyleCnt="1" custLinFactNeighborX="1286"/>
      <dgm:spPr/>
    </dgm:pt>
    <dgm:pt modelId="{9522C8C0-2DB8-4813-A82B-37AFF783F7AF}" type="pres">
      <dgm:prSet presAssocID="{8F3DA0A7-6CAA-43D5-97CA-0D50F23146D3}" presName="theList" presStyleCnt="0"/>
      <dgm:spPr/>
    </dgm:pt>
    <dgm:pt modelId="{0FBE21ED-CE81-4084-809C-40B78BBBB62F}" type="pres">
      <dgm:prSet presAssocID="{62072960-C53F-4754-8FC7-193DC944F26F}" presName="aNode" presStyleLbl="fgAcc1" presStyleIdx="0" presStyleCnt="3" custLinFactNeighborX="98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5ABA89-B9E4-4F2A-A898-D0E1FBD530C9}" type="pres">
      <dgm:prSet presAssocID="{62072960-C53F-4754-8FC7-193DC944F26F}" presName="aSpace" presStyleCnt="0"/>
      <dgm:spPr/>
    </dgm:pt>
    <dgm:pt modelId="{1727E6E2-D63A-4851-92ED-0C407F8D42B3}" type="pres">
      <dgm:prSet presAssocID="{9DBF9B30-01FC-450B-8382-935300489EC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78FCBAE-D9F4-400E-BA9D-FF852E0E1D68}" type="pres">
      <dgm:prSet presAssocID="{9DBF9B30-01FC-450B-8382-935300489EC7}" presName="aSpace" presStyleCnt="0"/>
      <dgm:spPr/>
    </dgm:pt>
    <dgm:pt modelId="{A5D9E585-FCC9-4D68-BD73-15E9E9B7B570}" type="pres">
      <dgm:prSet presAssocID="{077A8E39-B646-4EF0-8555-3BD7FFB57770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D96340-908B-48E8-8CDE-A174C007C3C4}" type="pres">
      <dgm:prSet presAssocID="{077A8E39-B646-4EF0-8555-3BD7FFB57770}" presName="aSpace" presStyleCnt="0"/>
      <dgm:spPr/>
    </dgm:pt>
  </dgm:ptLst>
  <dgm:cxnLst>
    <dgm:cxn modelId="{BEA50158-8E67-459C-B8B9-5886F8642200}" srcId="{8F3DA0A7-6CAA-43D5-97CA-0D50F23146D3}" destId="{62072960-C53F-4754-8FC7-193DC944F26F}" srcOrd="0" destOrd="0" parTransId="{8C17BE0F-88EC-4EC8-9320-2A7280B0E407}" sibTransId="{D2D17BC5-9892-418B-8B40-87BE1630095B}"/>
    <dgm:cxn modelId="{A50B29CA-01B9-4A2F-82D3-451EF6D9E237}" srcId="{8F3DA0A7-6CAA-43D5-97CA-0D50F23146D3}" destId="{9DBF9B30-01FC-450B-8382-935300489EC7}" srcOrd="1" destOrd="0" parTransId="{4AE4A37D-57A7-4AEE-A99D-54FB70269416}" sibTransId="{FAF9D4E9-CA09-49CC-98D5-1A53FD266D58}"/>
    <dgm:cxn modelId="{1DEA22C1-110B-447D-BB32-46FF56F46EF6}" type="presOf" srcId="{9DBF9B30-01FC-450B-8382-935300489EC7}" destId="{1727E6E2-D63A-4851-92ED-0C407F8D42B3}" srcOrd="0" destOrd="0" presId="urn:microsoft.com/office/officeart/2005/8/layout/pyramid2"/>
    <dgm:cxn modelId="{0DD70D94-5C39-41FC-8B5C-8E614F40C3F0}" srcId="{8F3DA0A7-6CAA-43D5-97CA-0D50F23146D3}" destId="{077A8E39-B646-4EF0-8555-3BD7FFB57770}" srcOrd="2" destOrd="0" parTransId="{3D59E31E-F31B-4279-9A54-89E2771B7ED0}" sibTransId="{693AA93D-E54B-4A78-AC53-98A8B549B0A2}"/>
    <dgm:cxn modelId="{6EF5975C-F00A-4C52-BD8F-6C1C94F5322D}" type="presOf" srcId="{077A8E39-B646-4EF0-8555-3BD7FFB57770}" destId="{A5D9E585-FCC9-4D68-BD73-15E9E9B7B570}" srcOrd="0" destOrd="0" presId="urn:microsoft.com/office/officeart/2005/8/layout/pyramid2"/>
    <dgm:cxn modelId="{50BCD351-0D56-47F6-826B-ADF188BC6315}" type="presOf" srcId="{8F3DA0A7-6CAA-43D5-97CA-0D50F23146D3}" destId="{ACC96192-BE53-40DC-BECE-CF6AEF12A46C}" srcOrd="0" destOrd="0" presId="urn:microsoft.com/office/officeart/2005/8/layout/pyramid2"/>
    <dgm:cxn modelId="{EFBE34B1-EBAA-4025-82C0-86A863432D90}" type="presOf" srcId="{62072960-C53F-4754-8FC7-193DC944F26F}" destId="{0FBE21ED-CE81-4084-809C-40B78BBBB62F}" srcOrd="0" destOrd="0" presId="urn:microsoft.com/office/officeart/2005/8/layout/pyramid2"/>
    <dgm:cxn modelId="{BFC2FB86-697A-416F-B00E-20284FA814B8}" type="presParOf" srcId="{ACC96192-BE53-40DC-BECE-CF6AEF12A46C}" destId="{3A01D33B-9DBF-4566-B263-C66799A98B66}" srcOrd="0" destOrd="0" presId="urn:microsoft.com/office/officeart/2005/8/layout/pyramid2"/>
    <dgm:cxn modelId="{DB3744B5-F554-41B5-A720-F59A4B6A0141}" type="presParOf" srcId="{ACC96192-BE53-40DC-BECE-CF6AEF12A46C}" destId="{9522C8C0-2DB8-4813-A82B-37AFF783F7AF}" srcOrd="1" destOrd="0" presId="urn:microsoft.com/office/officeart/2005/8/layout/pyramid2"/>
    <dgm:cxn modelId="{31540DC0-8D54-4F81-B5D4-8252628C5E06}" type="presParOf" srcId="{9522C8C0-2DB8-4813-A82B-37AFF783F7AF}" destId="{0FBE21ED-CE81-4084-809C-40B78BBBB62F}" srcOrd="0" destOrd="0" presId="urn:microsoft.com/office/officeart/2005/8/layout/pyramid2"/>
    <dgm:cxn modelId="{17C15E50-7153-442E-92AE-2C3DDE5729C9}" type="presParOf" srcId="{9522C8C0-2DB8-4813-A82B-37AFF783F7AF}" destId="{885ABA89-B9E4-4F2A-A898-D0E1FBD530C9}" srcOrd="1" destOrd="0" presId="urn:microsoft.com/office/officeart/2005/8/layout/pyramid2"/>
    <dgm:cxn modelId="{6810B069-EDEA-4137-8F7E-97BD1428A92B}" type="presParOf" srcId="{9522C8C0-2DB8-4813-A82B-37AFF783F7AF}" destId="{1727E6E2-D63A-4851-92ED-0C407F8D42B3}" srcOrd="2" destOrd="0" presId="urn:microsoft.com/office/officeart/2005/8/layout/pyramid2"/>
    <dgm:cxn modelId="{13442ECB-7AA9-462B-9D18-85DCDC53EFC2}" type="presParOf" srcId="{9522C8C0-2DB8-4813-A82B-37AFF783F7AF}" destId="{C78FCBAE-D9F4-400E-BA9D-FF852E0E1D68}" srcOrd="3" destOrd="0" presId="urn:microsoft.com/office/officeart/2005/8/layout/pyramid2"/>
    <dgm:cxn modelId="{FDB30351-408F-470C-9D89-6F1FE133CF20}" type="presParOf" srcId="{9522C8C0-2DB8-4813-A82B-37AFF783F7AF}" destId="{A5D9E585-FCC9-4D68-BD73-15E9E9B7B570}" srcOrd="4" destOrd="0" presId="urn:microsoft.com/office/officeart/2005/8/layout/pyramid2"/>
    <dgm:cxn modelId="{9DE7DB9F-7109-4CF6-8663-E59388E65834}" type="presParOf" srcId="{9522C8C0-2DB8-4813-A82B-37AFF783F7AF}" destId="{44D96340-908B-48E8-8CDE-A174C007C3C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1D33B-9DBF-4566-B263-C66799A98B66}">
      <dsp:nvSpPr>
        <dsp:cNvPr id="0" name=""/>
        <dsp:cNvSpPr/>
      </dsp:nvSpPr>
      <dsp:spPr>
        <a:xfrm>
          <a:off x="763463" y="0"/>
          <a:ext cx="4064000" cy="4064000"/>
        </a:xfrm>
        <a:prstGeom prst="triangl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BE21ED-CE81-4084-809C-40B78BBBB62F}">
      <dsp:nvSpPr>
        <dsp:cNvPr id="0" name=""/>
        <dsp:cNvSpPr/>
      </dsp:nvSpPr>
      <dsp:spPr>
        <a:xfrm>
          <a:off x="2769325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b="1" kern="1200" baseline="0" dirty="0" smtClean="0">
              <a:solidFill>
                <a:schemeClr val="accent5">
                  <a:lumMod val="75000"/>
                </a:schemeClr>
              </a:solidFill>
            </a:rPr>
            <a:t>wojewódzki</a:t>
          </a:r>
          <a:endParaRPr lang="pl-PL" sz="2900" b="1" kern="1200" baseline="0" dirty="0">
            <a:solidFill>
              <a:schemeClr val="accent5">
                <a:lumMod val="75000"/>
              </a:schemeClr>
            </a:solidFill>
          </a:endParaRPr>
        </a:p>
      </dsp:txBody>
      <dsp:txXfrm>
        <a:off x="2816287" y="455544"/>
        <a:ext cx="2547676" cy="868101"/>
      </dsp:txXfrm>
    </dsp:sp>
    <dsp:sp modelId="{778492D5-E8B7-4A8F-8120-2C51AFD402DC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b="1" kern="1200" dirty="0" err="1" smtClean="0">
              <a:solidFill>
                <a:schemeClr val="accent5">
                  <a:lumMod val="75000"/>
                </a:schemeClr>
              </a:solidFill>
            </a:rPr>
            <a:t>subregionalny</a:t>
          </a:r>
          <a:endParaRPr lang="pl-PL" sz="29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2790161" y="1537822"/>
        <a:ext cx="2547676" cy="868101"/>
      </dsp:txXfrm>
    </dsp:sp>
    <dsp:sp modelId="{A5D9E585-FCC9-4D68-BD73-15E9E9B7B570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b="1" kern="1200" dirty="0" smtClean="0">
              <a:solidFill>
                <a:schemeClr val="accent5">
                  <a:lumMod val="75000"/>
                </a:schemeClr>
              </a:solidFill>
            </a:rPr>
            <a:t>powiatowy</a:t>
          </a:r>
          <a:endParaRPr lang="pl-PL" sz="29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2790161" y="2620101"/>
        <a:ext cx="2547676" cy="868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1D33B-9DBF-4566-B263-C66799A98B66}">
      <dsp:nvSpPr>
        <dsp:cNvPr id="0" name=""/>
        <dsp:cNvSpPr/>
      </dsp:nvSpPr>
      <dsp:spPr>
        <a:xfrm>
          <a:off x="30968" y="0"/>
          <a:ext cx="2408109" cy="2765333"/>
        </a:xfrm>
        <a:prstGeom prst="triangl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BE21ED-CE81-4084-809C-40B78BBBB62F}">
      <dsp:nvSpPr>
        <dsp:cNvPr id="0" name=""/>
        <dsp:cNvSpPr/>
      </dsp:nvSpPr>
      <dsp:spPr>
        <a:xfrm>
          <a:off x="1204054" y="278018"/>
          <a:ext cx="1565271" cy="6546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baseline="0" dirty="0" smtClean="0">
              <a:solidFill>
                <a:srgbClr val="E31E24"/>
              </a:solidFill>
            </a:rPr>
            <a:t>wojewódzki</a:t>
          </a:r>
          <a:endParaRPr lang="pl-PL" sz="2100" b="1" kern="1200" baseline="0" dirty="0">
            <a:solidFill>
              <a:srgbClr val="E31E24"/>
            </a:solidFill>
          </a:endParaRPr>
        </a:p>
      </dsp:txBody>
      <dsp:txXfrm>
        <a:off x="1236009" y="309973"/>
        <a:ext cx="1501361" cy="590696"/>
      </dsp:txXfrm>
    </dsp:sp>
    <dsp:sp modelId="{778492D5-E8B7-4A8F-8120-2C51AFD402DC}">
      <dsp:nvSpPr>
        <dsp:cNvPr id="0" name=""/>
        <dsp:cNvSpPr/>
      </dsp:nvSpPr>
      <dsp:spPr>
        <a:xfrm>
          <a:off x="1204054" y="1014450"/>
          <a:ext cx="1565271" cy="6546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1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1236009" y="1046405"/>
        <a:ext cx="1501361" cy="590696"/>
      </dsp:txXfrm>
    </dsp:sp>
    <dsp:sp modelId="{A5D9E585-FCC9-4D68-BD73-15E9E9B7B570}">
      <dsp:nvSpPr>
        <dsp:cNvPr id="0" name=""/>
        <dsp:cNvSpPr/>
      </dsp:nvSpPr>
      <dsp:spPr>
        <a:xfrm>
          <a:off x="1204054" y="1750882"/>
          <a:ext cx="1565271" cy="6546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1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1236009" y="1782837"/>
        <a:ext cx="1501361" cy="5906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1D33B-9DBF-4566-B263-C66799A98B66}">
      <dsp:nvSpPr>
        <dsp:cNvPr id="0" name=""/>
        <dsp:cNvSpPr/>
      </dsp:nvSpPr>
      <dsp:spPr>
        <a:xfrm>
          <a:off x="30968" y="0"/>
          <a:ext cx="2408109" cy="2765333"/>
        </a:xfrm>
        <a:prstGeom prst="triangl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BE21ED-CE81-4084-809C-40B78BBBB62F}">
      <dsp:nvSpPr>
        <dsp:cNvPr id="0" name=""/>
        <dsp:cNvSpPr/>
      </dsp:nvSpPr>
      <dsp:spPr>
        <a:xfrm>
          <a:off x="1204054" y="278018"/>
          <a:ext cx="1565271" cy="6546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b="1" kern="1200" baseline="0" dirty="0">
            <a:solidFill>
              <a:srgbClr val="E31E24"/>
            </a:solidFill>
          </a:endParaRPr>
        </a:p>
      </dsp:txBody>
      <dsp:txXfrm>
        <a:off x="1236009" y="309973"/>
        <a:ext cx="1501361" cy="590696"/>
      </dsp:txXfrm>
    </dsp:sp>
    <dsp:sp modelId="{1727E6E2-D63A-4851-92ED-0C407F8D42B3}">
      <dsp:nvSpPr>
        <dsp:cNvPr id="0" name=""/>
        <dsp:cNvSpPr/>
      </dsp:nvSpPr>
      <dsp:spPr>
        <a:xfrm>
          <a:off x="1204054" y="1014450"/>
          <a:ext cx="1565271" cy="6546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baseline="0" dirty="0" err="1" smtClean="0">
              <a:solidFill>
                <a:srgbClr val="E31E24"/>
              </a:solidFill>
            </a:rPr>
            <a:t>subregionalny</a:t>
          </a:r>
          <a:endParaRPr lang="pl-PL" sz="1800" b="1" kern="1200" baseline="0" dirty="0">
            <a:solidFill>
              <a:srgbClr val="E31E24"/>
            </a:solidFill>
          </a:endParaRPr>
        </a:p>
      </dsp:txBody>
      <dsp:txXfrm>
        <a:off x="1236009" y="1046405"/>
        <a:ext cx="1501361" cy="590696"/>
      </dsp:txXfrm>
    </dsp:sp>
    <dsp:sp modelId="{A5D9E585-FCC9-4D68-BD73-15E9E9B7B570}">
      <dsp:nvSpPr>
        <dsp:cNvPr id="0" name=""/>
        <dsp:cNvSpPr/>
      </dsp:nvSpPr>
      <dsp:spPr>
        <a:xfrm>
          <a:off x="1204054" y="1750882"/>
          <a:ext cx="1565271" cy="6546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1236009" y="1782837"/>
        <a:ext cx="1501361" cy="5906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1D33B-9DBF-4566-B263-C66799A98B66}">
      <dsp:nvSpPr>
        <dsp:cNvPr id="0" name=""/>
        <dsp:cNvSpPr/>
      </dsp:nvSpPr>
      <dsp:spPr>
        <a:xfrm>
          <a:off x="30968" y="0"/>
          <a:ext cx="2408109" cy="2765333"/>
        </a:xfrm>
        <a:prstGeom prst="triangl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BE21ED-CE81-4084-809C-40B78BBBB62F}">
      <dsp:nvSpPr>
        <dsp:cNvPr id="0" name=""/>
        <dsp:cNvSpPr/>
      </dsp:nvSpPr>
      <dsp:spPr>
        <a:xfrm>
          <a:off x="1204054" y="278018"/>
          <a:ext cx="1565271" cy="6546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700" b="1" kern="1200" baseline="0" dirty="0">
            <a:solidFill>
              <a:srgbClr val="E31E24"/>
            </a:solidFill>
          </a:endParaRPr>
        </a:p>
      </dsp:txBody>
      <dsp:txXfrm>
        <a:off x="1236009" y="309973"/>
        <a:ext cx="1501361" cy="590696"/>
      </dsp:txXfrm>
    </dsp:sp>
    <dsp:sp modelId="{1727E6E2-D63A-4851-92ED-0C407F8D42B3}">
      <dsp:nvSpPr>
        <dsp:cNvPr id="0" name=""/>
        <dsp:cNvSpPr/>
      </dsp:nvSpPr>
      <dsp:spPr>
        <a:xfrm>
          <a:off x="1204054" y="1014450"/>
          <a:ext cx="1565271" cy="6546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700" b="1" kern="1200" baseline="0" dirty="0">
            <a:solidFill>
              <a:srgbClr val="E31E24"/>
            </a:solidFill>
          </a:endParaRPr>
        </a:p>
      </dsp:txBody>
      <dsp:txXfrm>
        <a:off x="1236009" y="1046405"/>
        <a:ext cx="1501361" cy="590696"/>
      </dsp:txXfrm>
    </dsp:sp>
    <dsp:sp modelId="{A5D9E585-FCC9-4D68-BD73-15E9E9B7B570}">
      <dsp:nvSpPr>
        <dsp:cNvPr id="0" name=""/>
        <dsp:cNvSpPr/>
      </dsp:nvSpPr>
      <dsp:spPr>
        <a:xfrm>
          <a:off x="1204054" y="1750882"/>
          <a:ext cx="1565271" cy="6546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rgbClr val="E31E24"/>
              </a:solidFill>
            </a:rPr>
            <a:t>powiatowy</a:t>
          </a:r>
          <a:endParaRPr lang="pl-PL" sz="1800" b="1" kern="1200" dirty="0">
            <a:solidFill>
              <a:srgbClr val="E31E24"/>
            </a:solidFill>
          </a:endParaRPr>
        </a:p>
      </dsp:txBody>
      <dsp:txXfrm>
        <a:off x="1236009" y="1782837"/>
        <a:ext cx="1501361" cy="590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A76C7-7115-4C6F-8452-063A78952F76}" type="datetimeFigureOut">
              <a:rPr lang="pl-PL" smtClean="0"/>
              <a:t>03.12.2020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53E48-61CA-4BBA-993F-10B1BAD5CE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8281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3E48-61CA-4BBA-993F-10B1BAD5CE4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7667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0016" y="1122363"/>
            <a:ext cx="7209184" cy="2387600"/>
          </a:xfrm>
        </p:spPr>
        <p:txBody>
          <a:bodyPr anchor="b">
            <a:normAutofit/>
          </a:bodyPr>
          <a:lstStyle>
            <a:lvl1pPr algn="ctr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0016" y="3602038"/>
            <a:ext cx="7209184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53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22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399" y="948222"/>
            <a:ext cx="1789043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17983" y="948222"/>
            <a:ext cx="5327374" cy="5811838"/>
          </a:xfrm>
        </p:spPr>
        <p:txBody>
          <a:bodyPr vert="eaVert"/>
          <a:lstStyle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88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600">
                <a:solidFill>
                  <a:srgbClr val="002060"/>
                </a:solidFill>
              </a:defRPr>
            </a:lvl4pPr>
            <a:lvl5pPr>
              <a:defRPr sz="1400">
                <a:solidFill>
                  <a:srgbClr val="002060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3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008" y="1961321"/>
            <a:ext cx="7235688" cy="187228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008" y="4364177"/>
            <a:ext cx="7235688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001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252" y="961471"/>
            <a:ext cx="719593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7252" y="2478157"/>
            <a:ext cx="2977598" cy="369880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78157"/>
            <a:ext cx="4104032" cy="369880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5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739" y="948214"/>
            <a:ext cx="7301948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7738" y="2264251"/>
            <a:ext cx="304044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7738" y="3220271"/>
            <a:ext cx="3040443" cy="355248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264251"/>
            <a:ext cx="41305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220271"/>
            <a:ext cx="4130537" cy="355248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1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3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96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477" y="1285460"/>
            <a:ext cx="2647421" cy="1262269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2191" y="1285461"/>
            <a:ext cx="4629150" cy="52249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400">
                <a:solidFill>
                  <a:srgbClr val="0020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1478" y="2698820"/>
            <a:ext cx="26474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6840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973" y="1151628"/>
            <a:ext cx="2571853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9182" y="1151629"/>
            <a:ext cx="4629150" cy="5411788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4973" y="2751828"/>
            <a:ext cx="257185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1659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1027732"/>
            <a:ext cx="71959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634003"/>
            <a:ext cx="7195930" cy="3925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  <p:extLst>
      <p:ext uri="{BB962C8B-B14F-4D97-AF65-F5344CB8AC3E}">
        <p14:creationId xmlns:p14="http://schemas.microsoft.com/office/powerpoint/2010/main" val="273005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2"/>
          <p:cNvSpPr>
            <a:spLocks noGrp="1"/>
          </p:cNvSpPr>
          <p:nvPr>
            <p:ph type="subTitle" idx="1"/>
          </p:nvPr>
        </p:nvSpPr>
        <p:spPr>
          <a:xfrm>
            <a:off x="2520000" y="3429000"/>
            <a:ext cx="6480000" cy="2178424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E31E24"/>
                </a:solidFill>
              </a:rPr>
              <a:t>Podlaska Sieć Doradztwa Zawodowego</a:t>
            </a:r>
            <a:br>
              <a:rPr lang="pl-PL" b="1" dirty="0" smtClean="0">
                <a:solidFill>
                  <a:srgbClr val="E31E24"/>
                </a:solidFill>
              </a:rPr>
            </a:br>
            <a:r>
              <a:rPr lang="pl-PL" b="1" dirty="0" smtClean="0">
                <a:solidFill>
                  <a:srgbClr val="E31E24"/>
                </a:solidFill>
              </a:rPr>
              <a:t>struktura </a:t>
            </a:r>
            <a:r>
              <a:rPr lang="pl-PL" b="1" dirty="0">
                <a:solidFill>
                  <a:srgbClr val="E31E24"/>
                </a:solidFill>
              </a:rPr>
              <a:t>i </a:t>
            </a:r>
            <a:r>
              <a:rPr lang="pl-PL" b="1" dirty="0" smtClean="0">
                <a:solidFill>
                  <a:srgbClr val="E31E24"/>
                </a:solidFill>
              </a:rPr>
              <a:t>funkcje</a:t>
            </a:r>
          </a:p>
          <a:p>
            <a:endParaRPr lang="pl-PL" sz="1000" dirty="0" smtClean="0">
              <a:solidFill>
                <a:srgbClr val="E31E24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dirty="0" smtClean="0">
                <a:solidFill>
                  <a:srgbClr val="1F497D"/>
                </a:solidFill>
              </a:rPr>
              <a:t>Iwona Zaborowska</a:t>
            </a:r>
            <a:br>
              <a:rPr lang="pl-PL" dirty="0" smtClean="0">
                <a:solidFill>
                  <a:srgbClr val="1F497D"/>
                </a:solidFill>
              </a:rPr>
            </a:br>
            <a:r>
              <a:rPr lang="pl-PL" dirty="0" smtClean="0">
                <a:solidFill>
                  <a:srgbClr val="1F497D"/>
                </a:solidFill>
              </a:rPr>
              <a:t>Białostocka </a:t>
            </a:r>
            <a:r>
              <a:rPr lang="pl-PL" dirty="0">
                <a:solidFill>
                  <a:srgbClr val="1F497D"/>
                </a:solidFill>
              </a:rPr>
              <a:t>Fundacja Kształcenia Kadr</a:t>
            </a:r>
          </a:p>
          <a:p>
            <a:pPr>
              <a:spcBef>
                <a:spcPts val="0"/>
              </a:spcBef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202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a 18"/>
          <p:cNvGrpSpPr/>
          <p:nvPr/>
        </p:nvGrpSpPr>
        <p:grpSpPr>
          <a:xfrm>
            <a:off x="3260365" y="1419497"/>
            <a:ext cx="5056319" cy="4701549"/>
            <a:chOff x="2537349" y="764704"/>
            <a:chExt cx="4932692" cy="4680520"/>
          </a:xfrm>
        </p:grpSpPr>
        <p:sp>
          <p:nvSpPr>
            <p:cNvPr id="20" name="Sześciokąt 19"/>
            <p:cNvSpPr/>
            <p:nvPr/>
          </p:nvSpPr>
          <p:spPr>
            <a:xfrm>
              <a:off x="5181413" y="1480355"/>
              <a:ext cx="773848" cy="623913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Dowolny kształt 20"/>
            <p:cNvSpPr/>
            <p:nvPr/>
          </p:nvSpPr>
          <p:spPr>
            <a:xfrm>
              <a:off x="4086001" y="764704"/>
              <a:ext cx="1680807" cy="1360627"/>
            </a:xfrm>
            <a:custGeom>
              <a:avLst/>
              <a:gdLst>
                <a:gd name="connsiteX0" fmla="*/ 0 w 1583809"/>
                <a:gd name="connsiteY0" fmla="*/ 685091 h 1370181"/>
                <a:gd name="connsiteX1" fmla="*/ 391461 w 1583809"/>
                <a:gd name="connsiteY1" fmla="*/ 0 h 1370181"/>
                <a:gd name="connsiteX2" fmla="*/ 1192348 w 1583809"/>
                <a:gd name="connsiteY2" fmla="*/ 0 h 1370181"/>
                <a:gd name="connsiteX3" fmla="*/ 1583809 w 1583809"/>
                <a:gd name="connsiteY3" fmla="*/ 685091 h 1370181"/>
                <a:gd name="connsiteX4" fmla="*/ 1192348 w 1583809"/>
                <a:gd name="connsiteY4" fmla="*/ 1370181 h 1370181"/>
                <a:gd name="connsiteX5" fmla="*/ 391461 w 1583809"/>
                <a:gd name="connsiteY5" fmla="*/ 1370181 h 1370181"/>
                <a:gd name="connsiteX6" fmla="*/ 0 w 1583809"/>
                <a:gd name="connsiteY6" fmla="*/ 685091 h 137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3809" h="1370181">
                  <a:moveTo>
                    <a:pt x="0" y="685091"/>
                  </a:moveTo>
                  <a:lnTo>
                    <a:pt x="391461" y="0"/>
                  </a:lnTo>
                  <a:lnTo>
                    <a:pt x="1192348" y="0"/>
                  </a:lnTo>
                  <a:lnTo>
                    <a:pt x="1583809" y="685091"/>
                  </a:lnTo>
                  <a:lnTo>
                    <a:pt x="1192348" y="1370181"/>
                  </a:lnTo>
                  <a:lnTo>
                    <a:pt x="391461" y="1370181"/>
                  </a:lnTo>
                  <a:lnTo>
                    <a:pt x="0" y="685091"/>
                  </a:lnTo>
                  <a:close/>
                </a:path>
              </a:pathLst>
            </a:custGeom>
            <a:solidFill>
              <a:srgbClr val="006496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6441" tIns="241038" rIns="276441" bIns="241038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100" b="1" kern="1200" dirty="0" smtClean="0">
                  <a:ea typeface="Ubuntu" charset="0"/>
                  <a:cs typeface="Ubuntu" charset="0"/>
                </a:rPr>
                <a:t>MAPA SZKÓŁ, UCZELNI, KURSÓW</a:t>
              </a:r>
              <a:endParaRPr lang="pl-PL" sz="1000" b="1" kern="1200" dirty="0">
                <a:ea typeface="Ubuntu" charset="0"/>
                <a:cs typeface="Ubuntu" charset="0"/>
              </a:endParaRPr>
            </a:p>
          </p:txBody>
        </p:sp>
        <p:sp>
          <p:nvSpPr>
            <p:cNvPr id="22" name="Sześciokąt 21"/>
            <p:cNvSpPr/>
            <p:nvPr/>
          </p:nvSpPr>
          <p:spPr>
            <a:xfrm>
              <a:off x="6084555" y="2646741"/>
              <a:ext cx="773848" cy="623913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Dowolny kształt 22"/>
            <p:cNvSpPr/>
            <p:nvPr/>
          </p:nvSpPr>
          <p:spPr>
            <a:xfrm>
              <a:off x="5627497" y="1601581"/>
              <a:ext cx="1680807" cy="1360627"/>
            </a:xfrm>
            <a:custGeom>
              <a:avLst/>
              <a:gdLst>
                <a:gd name="connsiteX0" fmla="*/ 0 w 1583809"/>
                <a:gd name="connsiteY0" fmla="*/ 685091 h 1370181"/>
                <a:gd name="connsiteX1" fmla="*/ 391461 w 1583809"/>
                <a:gd name="connsiteY1" fmla="*/ 0 h 1370181"/>
                <a:gd name="connsiteX2" fmla="*/ 1192348 w 1583809"/>
                <a:gd name="connsiteY2" fmla="*/ 0 h 1370181"/>
                <a:gd name="connsiteX3" fmla="*/ 1583809 w 1583809"/>
                <a:gd name="connsiteY3" fmla="*/ 685091 h 1370181"/>
                <a:gd name="connsiteX4" fmla="*/ 1192348 w 1583809"/>
                <a:gd name="connsiteY4" fmla="*/ 1370181 h 1370181"/>
                <a:gd name="connsiteX5" fmla="*/ 391461 w 1583809"/>
                <a:gd name="connsiteY5" fmla="*/ 1370181 h 1370181"/>
                <a:gd name="connsiteX6" fmla="*/ 0 w 1583809"/>
                <a:gd name="connsiteY6" fmla="*/ 685091 h 137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3809" h="1370181">
                  <a:moveTo>
                    <a:pt x="0" y="685091"/>
                  </a:moveTo>
                  <a:lnTo>
                    <a:pt x="391461" y="0"/>
                  </a:lnTo>
                  <a:lnTo>
                    <a:pt x="1192348" y="0"/>
                  </a:lnTo>
                  <a:lnTo>
                    <a:pt x="1583809" y="685091"/>
                  </a:lnTo>
                  <a:lnTo>
                    <a:pt x="1192348" y="1370181"/>
                  </a:lnTo>
                  <a:lnTo>
                    <a:pt x="391461" y="1370181"/>
                  </a:lnTo>
                  <a:lnTo>
                    <a:pt x="0" y="685091"/>
                  </a:lnTo>
                  <a:close/>
                </a:path>
              </a:pathLst>
            </a:custGeom>
            <a:solidFill>
              <a:srgbClr val="006496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6441" tIns="241038" rIns="276441" bIns="241038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100" b="1" dirty="0" smtClean="0">
                  <a:ea typeface="Ubuntu" charset="0"/>
                  <a:cs typeface="Ubuntu" charset="0"/>
                </a:rPr>
                <a:t>OPIS BRANŻ, ZAWODÓW, STANOWISKA</a:t>
              </a:r>
              <a:endParaRPr lang="pl-PL" sz="1100" b="1" kern="1200" dirty="0">
                <a:ea typeface="Ubuntu" charset="0"/>
                <a:cs typeface="Ubuntu" charset="0"/>
              </a:endParaRPr>
            </a:p>
          </p:txBody>
        </p:sp>
        <p:sp>
          <p:nvSpPr>
            <p:cNvPr id="24" name="Sześciokąt 23"/>
            <p:cNvSpPr/>
            <p:nvPr/>
          </p:nvSpPr>
          <p:spPr>
            <a:xfrm>
              <a:off x="5457174" y="3963371"/>
              <a:ext cx="773848" cy="623913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Dowolny kształt 24"/>
            <p:cNvSpPr/>
            <p:nvPr/>
          </p:nvSpPr>
          <p:spPr>
            <a:xfrm>
              <a:off x="5627497" y="3246784"/>
              <a:ext cx="1842544" cy="1540663"/>
            </a:xfrm>
            <a:custGeom>
              <a:avLst/>
              <a:gdLst>
                <a:gd name="connsiteX0" fmla="*/ 0 w 1583809"/>
                <a:gd name="connsiteY0" fmla="*/ 685091 h 1370181"/>
                <a:gd name="connsiteX1" fmla="*/ 391461 w 1583809"/>
                <a:gd name="connsiteY1" fmla="*/ 0 h 1370181"/>
                <a:gd name="connsiteX2" fmla="*/ 1192348 w 1583809"/>
                <a:gd name="connsiteY2" fmla="*/ 0 h 1370181"/>
                <a:gd name="connsiteX3" fmla="*/ 1583809 w 1583809"/>
                <a:gd name="connsiteY3" fmla="*/ 685091 h 1370181"/>
                <a:gd name="connsiteX4" fmla="*/ 1192348 w 1583809"/>
                <a:gd name="connsiteY4" fmla="*/ 1370181 h 1370181"/>
                <a:gd name="connsiteX5" fmla="*/ 391461 w 1583809"/>
                <a:gd name="connsiteY5" fmla="*/ 1370181 h 1370181"/>
                <a:gd name="connsiteX6" fmla="*/ 0 w 1583809"/>
                <a:gd name="connsiteY6" fmla="*/ 685091 h 137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3809" h="1370181">
                  <a:moveTo>
                    <a:pt x="0" y="685091"/>
                  </a:moveTo>
                  <a:lnTo>
                    <a:pt x="391461" y="0"/>
                  </a:lnTo>
                  <a:lnTo>
                    <a:pt x="1192348" y="0"/>
                  </a:lnTo>
                  <a:lnTo>
                    <a:pt x="1583809" y="685091"/>
                  </a:lnTo>
                  <a:lnTo>
                    <a:pt x="1192348" y="1370181"/>
                  </a:lnTo>
                  <a:lnTo>
                    <a:pt x="391461" y="1370181"/>
                  </a:lnTo>
                  <a:lnTo>
                    <a:pt x="0" y="685091"/>
                  </a:lnTo>
                  <a:close/>
                </a:path>
              </a:pathLst>
            </a:custGeom>
            <a:solidFill>
              <a:srgbClr val="006496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6441" tIns="241038" rIns="276441" bIns="241038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050" b="1" kern="1200" dirty="0" smtClean="0">
                  <a:ea typeface="Ubuntu" charset="0"/>
                  <a:cs typeface="Ubuntu" charset="0"/>
                </a:rPr>
                <a:t>OPIS POTRZEB KOMPETENCYJNYCH PRACODAWCÓW</a:t>
              </a:r>
              <a:endParaRPr lang="pl-PL" sz="1050" b="1" kern="1200" dirty="0">
                <a:ea typeface="Ubuntu" charset="0"/>
                <a:cs typeface="Ubuntu" charset="0"/>
              </a:endParaRPr>
            </a:p>
          </p:txBody>
        </p:sp>
        <p:sp>
          <p:nvSpPr>
            <p:cNvPr id="26" name="Sześciokąt 25"/>
            <p:cNvSpPr/>
            <p:nvPr/>
          </p:nvSpPr>
          <p:spPr>
            <a:xfrm>
              <a:off x="3900888" y="4100043"/>
              <a:ext cx="773848" cy="623913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Dowolny kształt 26"/>
            <p:cNvSpPr/>
            <p:nvPr/>
          </p:nvSpPr>
          <p:spPr>
            <a:xfrm>
              <a:off x="4086001" y="4084597"/>
              <a:ext cx="1680807" cy="1360627"/>
            </a:xfrm>
            <a:custGeom>
              <a:avLst/>
              <a:gdLst>
                <a:gd name="connsiteX0" fmla="*/ 0 w 1583809"/>
                <a:gd name="connsiteY0" fmla="*/ 685091 h 1370181"/>
                <a:gd name="connsiteX1" fmla="*/ 391461 w 1583809"/>
                <a:gd name="connsiteY1" fmla="*/ 0 h 1370181"/>
                <a:gd name="connsiteX2" fmla="*/ 1192348 w 1583809"/>
                <a:gd name="connsiteY2" fmla="*/ 0 h 1370181"/>
                <a:gd name="connsiteX3" fmla="*/ 1583809 w 1583809"/>
                <a:gd name="connsiteY3" fmla="*/ 685091 h 1370181"/>
                <a:gd name="connsiteX4" fmla="*/ 1192348 w 1583809"/>
                <a:gd name="connsiteY4" fmla="*/ 1370181 h 1370181"/>
                <a:gd name="connsiteX5" fmla="*/ 391461 w 1583809"/>
                <a:gd name="connsiteY5" fmla="*/ 1370181 h 1370181"/>
                <a:gd name="connsiteX6" fmla="*/ 0 w 1583809"/>
                <a:gd name="connsiteY6" fmla="*/ 685091 h 137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3809" h="1370181">
                  <a:moveTo>
                    <a:pt x="0" y="685091"/>
                  </a:moveTo>
                  <a:lnTo>
                    <a:pt x="391461" y="0"/>
                  </a:lnTo>
                  <a:lnTo>
                    <a:pt x="1192348" y="0"/>
                  </a:lnTo>
                  <a:lnTo>
                    <a:pt x="1583809" y="685091"/>
                  </a:lnTo>
                  <a:lnTo>
                    <a:pt x="1192348" y="1370181"/>
                  </a:lnTo>
                  <a:lnTo>
                    <a:pt x="391461" y="1370181"/>
                  </a:lnTo>
                  <a:lnTo>
                    <a:pt x="0" y="685091"/>
                  </a:lnTo>
                  <a:close/>
                </a:path>
              </a:pathLst>
            </a:custGeom>
            <a:solidFill>
              <a:srgbClr val="006496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6441" tIns="241038" rIns="276441" bIns="241038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100" b="1" kern="1200" dirty="0" smtClean="0">
                  <a:ea typeface="Ubuntu" charset="0"/>
                  <a:cs typeface="Ubuntu" charset="0"/>
                </a:rPr>
                <a:t>INFORMACJE O LOKALNYCH RYNKACH PRACY</a:t>
              </a:r>
              <a:endParaRPr lang="pl-PL" sz="1100" b="1" kern="1200" dirty="0">
                <a:ea typeface="Ubuntu" charset="0"/>
                <a:cs typeface="Ubuntu" charset="0"/>
              </a:endParaRPr>
            </a:p>
          </p:txBody>
        </p:sp>
        <p:sp>
          <p:nvSpPr>
            <p:cNvPr id="28" name="Sześciokąt 27"/>
            <p:cNvSpPr/>
            <p:nvPr/>
          </p:nvSpPr>
          <p:spPr>
            <a:xfrm>
              <a:off x="2982957" y="2934125"/>
              <a:ext cx="773848" cy="623913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Dowolny kształt 28"/>
            <p:cNvSpPr/>
            <p:nvPr/>
          </p:nvSpPr>
          <p:spPr>
            <a:xfrm>
              <a:off x="2537349" y="3247720"/>
              <a:ext cx="1680807" cy="1360627"/>
            </a:xfrm>
            <a:custGeom>
              <a:avLst/>
              <a:gdLst>
                <a:gd name="connsiteX0" fmla="*/ 0 w 1583809"/>
                <a:gd name="connsiteY0" fmla="*/ 685091 h 1370181"/>
                <a:gd name="connsiteX1" fmla="*/ 391461 w 1583809"/>
                <a:gd name="connsiteY1" fmla="*/ 0 h 1370181"/>
                <a:gd name="connsiteX2" fmla="*/ 1192348 w 1583809"/>
                <a:gd name="connsiteY2" fmla="*/ 0 h 1370181"/>
                <a:gd name="connsiteX3" fmla="*/ 1583809 w 1583809"/>
                <a:gd name="connsiteY3" fmla="*/ 685091 h 1370181"/>
                <a:gd name="connsiteX4" fmla="*/ 1192348 w 1583809"/>
                <a:gd name="connsiteY4" fmla="*/ 1370181 h 1370181"/>
                <a:gd name="connsiteX5" fmla="*/ 391461 w 1583809"/>
                <a:gd name="connsiteY5" fmla="*/ 1370181 h 1370181"/>
                <a:gd name="connsiteX6" fmla="*/ 0 w 1583809"/>
                <a:gd name="connsiteY6" fmla="*/ 685091 h 137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3809" h="1370181">
                  <a:moveTo>
                    <a:pt x="0" y="685091"/>
                  </a:moveTo>
                  <a:lnTo>
                    <a:pt x="391461" y="0"/>
                  </a:lnTo>
                  <a:lnTo>
                    <a:pt x="1192348" y="0"/>
                  </a:lnTo>
                  <a:lnTo>
                    <a:pt x="1583809" y="685091"/>
                  </a:lnTo>
                  <a:lnTo>
                    <a:pt x="1192348" y="1370181"/>
                  </a:lnTo>
                  <a:lnTo>
                    <a:pt x="391461" y="1370181"/>
                  </a:lnTo>
                  <a:lnTo>
                    <a:pt x="0" y="685091"/>
                  </a:lnTo>
                  <a:close/>
                </a:path>
              </a:pathLst>
            </a:custGeom>
            <a:solidFill>
              <a:srgbClr val="006496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6441" tIns="241038" rIns="276441" bIns="241038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100" b="1" kern="1200" dirty="0" smtClean="0">
                  <a:ea typeface="Ubuntu" charset="0"/>
                  <a:cs typeface="Ubuntu" charset="0"/>
                </a:rPr>
                <a:t>TESTY DORADCZE I IPD</a:t>
              </a:r>
              <a:endParaRPr lang="pl-PL" sz="1100" b="1" kern="1200" dirty="0">
                <a:ea typeface="Ubuntu" charset="0"/>
                <a:cs typeface="Ubuntu" charset="0"/>
              </a:endParaRPr>
            </a:p>
          </p:txBody>
        </p:sp>
        <p:sp>
          <p:nvSpPr>
            <p:cNvPr id="30" name="Dowolny kształt 29"/>
            <p:cNvSpPr/>
            <p:nvPr/>
          </p:nvSpPr>
          <p:spPr>
            <a:xfrm>
              <a:off x="2633324" y="1551270"/>
              <a:ext cx="1680807" cy="1360627"/>
            </a:xfrm>
            <a:custGeom>
              <a:avLst/>
              <a:gdLst>
                <a:gd name="connsiteX0" fmla="*/ 0 w 1583809"/>
                <a:gd name="connsiteY0" fmla="*/ 685091 h 1370181"/>
                <a:gd name="connsiteX1" fmla="*/ 391461 w 1583809"/>
                <a:gd name="connsiteY1" fmla="*/ 0 h 1370181"/>
                <a:gd name="connsiteX2" fmla="*/ 1192348 w 1583809"/>
                <a:gd name="connsiteY2" fmla="*/ 0 h 1370181"/>
                <a:gd name="connsiteX3" fmla="*/ 1583809 w 1583809"/>
                <a:gd name="connsiteY3" fmla="*/ 685091 h 1370181"/>
                <a:gd name="connsiteX4" fmla="*/ 1192348 w 1583809"/>
                <a:gd name="connsiteY4" fmla="*/ 1370181 h 1370181"/>
                <a:gd name="connsiteX5" fmla="*/ 391461 w 1583809"/>
                <a:gd name="connsiteY5" fmla="*/ 1370181 h 1370181"/>
                <a:gd name="connsiteX6" fmla="*/ 0 w 1583809"/>
                <a:gd name="connsiteY6" fmla="*/ 685091 h 137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3809" h="1370181">
                  <a:moveTo>
                    <a:pt x="0" y="685091"/>
                  </a:moveTo>
                  <a:lnTo>
                    <a:pt x="391461" y="0"/>
                  </a:lnTo>
                  <a:lnTo>
                    <a:pt x="1192348" y="0"/>
                  </a:lnTo>
                  <a:lnTo>
                    <a:pt x="1583809" y="685091"/>
                  </a:lnTo>
                  <a:lnTo>
                    <a:pt x="1192348" y="1370181"/>
                  </a:lnTo>
                  <a:lnTo>
                    <a:pt x="391461" y="1370181"/>
                  </a:lnTo>
                  <a:lnTo>
                    <a:pt x="0" y="685091"/>
                  </a:lnTo>
                  <a:close/>
                </a:path>
              </a:pathLst>
            </a:custGeom>
            <a:solidFill>
              <a:srgbClr val="006496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6441" tIns="241038" rIns="276441" bIns="241038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000" b="1" kern="1200" dirty="0" smtClean="0">
                  <a:ea typeface="Ubuntu" charset="0"/>
                  <a:cs typeface="Ubuntu" charset="0"/>
                </a:rPr>
                <a:t>WYMIANA INFORMACJI DORACÓW</a:t>
              </a:r>
              <a:endParaRPr lang="pl-PL" sz="1000" b="1" kern="1200" dirty="0">
                <a:ea typeface="Ubuntu" charset="0"/>
                <a:cs typeface="Ubuntu" charset="0"/>
              </a:endParaRPr>
            </a:p>
          </p:txBody>
        </p:sp>
      </p:grpSp>
      <p:pic>
        <p:nvPicPr>
          <p:cNvPr id="31" name="Obraz 30">
            <a:extLst>
              <a:ext uri="{FF2B5EF4-FFF2-40B4-BE49-F238E27FC236}">
                <a16:creationId xmlns:a16="http://schemas.microsoft.com/office/drawing/2014/main" id="{B653CE8D-C560-2E49-B050-862CDED120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38" y="3048645"/>
            <a:ext cx="1422339" cy="1486505"/>
          </a:xfrm>
          <a:prstGeom prst="rect">
            <a:avLst/>
          </a:prstGeom>
        </p:spPr>
      </p:pic>
      <p:pic>
        <p:nvPicPr>
          <p:cNvPr id="15" name="Symbol zastępczy zawartości 3">
            <a:extLst>
              <a:ext uri="{FF2B5EF4-FFF2-40B4-BE49-F238E27FC236}">
                <a16:creationId xmlns:a16="http://schemas.microsoft.com/office/drawing/2014/main" id="{C3DE2C10-357B-404E-AA25-F52CB8416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12615" cy="2725783"/>
          </a:xfrm>
          <a:prstGeom prst="rect">
            <a:avLst/>
          </a:prstGeom>
        </p:spPr>
      </p:pic>
      <p:sp>
        <p:nvSpPr>
          <p:cNvPr id="17" name="Podtytuł 2"/>
          <p:cNvSpPr>
            <a:spLocks/>
          </p:cNvSpPr>
          <p:nvPr/>
        </p:nvSpPr>
        <p:spPr bwMode="auto">
          <a:xfrm>
            <a:off x="216226" y="2472108"/>
            <a:ext cx="2756372" cy="300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pl-PL" dirty="0">
                <a:solidFill>
                  <a:srgbClr val="FF0000"/>
                </a:solidFill>
                <a:latin typeface="+mn-lt"/>
              </a:rPr>
              <a:t>portal doradczy </a:t>
            </a:r>
            <a:endParaRPr lang="pl-PL" altLang="pl-PL" dirty="0" smtClean="0">
              <a:solidFill>
                <a:srgbClr val="FF0000"/>
              </a:solidFill>
              <a:latin typeface="+mn-lt"/>
            </a:endParaRPr>
          </a:p>
          <a:p>
            <a:pPr algn="r" eaLnBrk="1" hangingPunct="1">
              <a:spcBef>
                <a:spcPct val="20000"/>
              </a:spcBef>
            </a:pPr>
            <a:r>
              <a:rPr lang="pl-PL" altLang="pl-PL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Podlaski</a:t>
            </a:r>
            <a:r>
              <a:rPr lang="pl-PL" altLang="pl-PL" dirty="0" smtClean="0">
                <a:solidFill>
                  <a:srgbClr val="E31E24"/>
                </a:solidFill>
                <a:latin typeface="+mn-lt"/>
              </a:rPr>
              <a:t> </a:t>
            </a:r>
            <a:r>
              <a:rPr lang="pl-PL" altLang="pl-PL" dirty="0" smtClean="0">
                <a:solidFill>
                  <a:srgbClr val="002060"/>
                </a:solidFill>
                <a:latin typeface="+mn-lt"/>
              </a:rPr>
              <a:t>system</a:t>
            </a:r>
            <a:r>
              <a:rPr lang="pl-PL" altLang="pl-PL" dirty="0" smtClean="0">
                <a:solidFill>
                  <a:srgbClr val="E31E24"/>
                </a:solidFill>
                <a:latin typeface="+mn-lt"/>
              </a:rPr>
              <a:t> </a:t>
            </a:r>
            <a:r>
              <a:rPr lang="pl-PL" altLang="pl-PL" dirty="0" smtClean="0">
                <a:solidFill>
                  <a:srgbClr val="002060"/>
                </a:solidFill>
                <a:latin typeface="+mn-lt"/>
              </a:rPr>
              <a:t>informacji</a:t>
            </a:r>
          </a:p>
          <a:p>
            <a:pPr algn="just" eaLnBrk="1" hangingPunct="1">
              <a:spcBef>
                <a:spcPct val="20000"/>
              </a:spcBef>
            </a:pPr>
            <a:r>
              <a:rPr lang="pl-PL" sz="17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z dostępem </a:t>
            </a:r>
            <a:r>
              <a:rPr lang="pl-PL" sz="17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on-line do strefy publicznej portalu oraz </a:t>
            </a:r>
            <a:r>
              <a:rPr lang="pl-PL" sz="17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pl-PL" sz="17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pl-PL" sz="17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z </a:t>
            </a:r>
            <a:r>
              <a:rPr lang="pl-PL" sz="17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strefami dla  wszystkich członków sieci z poziomami węzła wojewódzkiego, </a:t>
            </a:r>
            <a:r>
              <a:rPr lang="pl-PL" sz="17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subregionalnego</a:t>
            </a:r>
            <a:r>
              <a:rPr lang="pl-PL" sz="17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i powiatowego</a:t>
            </a:r>
            <a:endParaRPr lang="pl-PL" altLang="pl-PL" sz="17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13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dtytuł 2"/>
          <p:cNvSpPr>
            <a:spLocks/>
          </p:cNvSpPr>
          <p:nvPr/>
        </p:nvSpPr>
        <p:spPr bwMode="auto">
          <a:xfrm>
            <a:off x="133328" y="3537492"/>
            <a:ext cx="2433734" cy="274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pl-PL" altLang="pl-PL" dirty="0">
                <a:solidFill>
                  <a:srgbClr val="E31E24"/>
                </a:solidFill>
                <a:latin typeface="+mn-lt"/>
              </a:rPr>
              <a:t>zapraszamy do współpracy                 </a:t>
            </a:r>
            <a:r>
              <a:rPr lang="pl-PL" altLang="pl-PL" dirty="0">
                <a:solidFill>
                  <a:srgbClr val="1F497D"/>
                </a:solidFill>
                <a:latin typeface="+mn-lt"/>
              </a:rPr>
              <a:t>przy kompasie pracy</a:t>
            </a: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DF85715F-2AB2-4B41-B95D-8DE46A8B1E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364" y="1190602"/>
            <a:ext cx="4207858" cy="4397688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DE557BA3-D3AA-7648-857D-977BFB1B68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178" y="2964977"/>
            <a:ext cx="1084333" cy="1176225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426720" y="5508786"/>
            <a:ext cx="8325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200" dirty="0">
                <a:solidFill>
                  <a:schemeClr val="accent5">
                    <a:lumMod val="50000"/>
                  </a:schemeClr>
                </a:solidFill>
              </a:rPr>
              <a:t>projekt: „Podlaska Sieć Doradztwa </a:t>
            </a:r>
            <a:r>
              <a:rPr lang="pl-PL" sz="1200" dirty="0" smtClean="0">
                <a:solidFill>
                  <a:schemeClr val="accent5">
                    <a:lumMod val="50000"/>
                  </a:schemeClr>
                </a:solidFill>
              </a:rPr>
              <a:t>Zawodowego” </a:t>
            </a:r>
            <a:r>
              <a:rPr lang="pl-PL" sz="1200" dirty="0">
                <a:solidFill>
                  <a:schemeClr val="accent5">
                    <a:lumMod val="50000"/>
                  </a:schemeClr>
                </a:solidFill>
              </a:rPr>
              <a:t>współfinansowany ze środków Unii Europejskiej z Europejskiego Funduszu </a:t>
            </a:r>
            <a:r>
              <a:rPr lang="pl-PL" sz="1200" dirty="0" smtClean="0">
                <a:solidFill>
                  <a:schemeClr val="accent5">
                    <a:lumMod val="50000"/>
                  </a:schemeClr>
                </a:solidFill>
              </a:rPr>
              <a:t>Społecznego w ramach Regionalny </a:t>
            </a:r>
            <a:r>
              <a:rPr lang="pl-PL" sz="1200" dirty="0">
                <a:solidFill>
                  <a:schemeClr val="accent5">
                    <a:lumMod val="50000"/>
                  </a:schemeClr>
                </a:solidFill>
              </a:rPr>
              <a:t>Program Operacyjny Województwa Podlaskiego, działanie 3.3.1  Kształcenie zawodowe młodzieży na rzecz konkurencyjnej gospodarki</a:t>
            </a:r>
          </a:p>
        </p:txBody>
      </p:sp>
    </p:spTree>
    <p:extLst>
      <p:ext uri="{BB962C8B-B14F-4D97-AF65-F5344CB8AC3E}">
        <p14:creationId xmlns:p14="http://schemas.microsoft.com/office/powerpoint/2010/main" val="96246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" presetID="8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500"/>
                            </p:stCondLst>
                            <p:childTnLst>
                              <p:par>
                                <p:cTn id="16" presetID="8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9" presetID="8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500"/>
                            </p:stCondLst>
                            <p:childTnLst>
                              <p:par>
                                <p:cTn id="22" presetID="8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500"/>
                            </p:stCondLst>
                            <p:childTnLst>
                              <p:par>
                                <p:cTn id="25" presetID="8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148250" y="1140944"/>
            <a:ext cx="2475885" cy="1325563"/>
          </a:xfrm>
        </p:spPr>
        <p:txBody>
          <a:bodyPr/>
          <a:lstStyle/>
          <a:p>
            <a:r>
              <a:rPr lang="pl-PL" dirty="0" smtClean="0"/>
              <a:t>Cele działań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524000" y="2634002"/>
            <a:ext cx="6261463" cy="30091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/>
              <a:t>Merytoryczne wzmocnienie rozwoju poradnictwa  zawodowego przy jednoczesnej współpracy z  pracodawcami w </a:t>
            </a:r>
            <a:r>
              <a:rPr lang="pl-PL" sz="1800" dirty="0" smtClean="0"/>
              <a:t>szkołach zawodowych </a:t>
            </a:r>
            <a:r>
              <a:rPr lang="pl-PL" sz="1800" dirty="0"/>
              <a:t>woj. podlaskiego przez </a:t>
            </a:r>
            <a:r>
              <a:rPr lang="pl-PL" sz="1800" dirty="0" smtClean="0"/>
              <a:t>stworzenie </a:t>
            </a:r>
            <a:r>
              <a:rPr lang="pl-PL" sz="1800" b="1" dirty="0" smtClean="0">
                <a:solidFill>
                  <a:srgbClr val="E31E24"/>
                </a:solidFill>
              </a:rPr>
              <a:t>Podlaskiej </a:t>
            </a:r>
            <a:r>
              <a:rPr lang="pl-PL" sz="1800" b="1" dirty="0">
                <a:solidFill>
                  <a:srgbClr val="E31E24"/>
                </a:solidFill>
              </a:rPr>
              <a:t>Sieć Doradztwa </a:t>
            </a:r>
            <a:r>
              <a:rPr lang="pl-PL" sz="1800" b="1" dirty="0" smtClean="0">
                <a:solidFill>
                  <a:srgbClr val="E31E24"/>
                </a:solidFill>
              </a:rPr>
              <a:t>Zawodowego</a:t>
            </a:r>
            <a:endParaRPr lang="pl-PL" sz="1800" b="1" dirty="0">
              <a:solidFill>
                <a:srgbClr val="E31E24"/>
              </a:solidFill>
            </a:endParaRPr>
          </a:p>
          <a:p>
            <a:pPr marL="0" indent="0" algn="just">
              <a:buNone/>
            </a:pPr>
            <a:r>
              <a:rPr lang="pl-PL" sz="1800" dirty="0" smtClean="0"/>
              <a:t>zapewnienie </a:t>
            </a:r>
            <a:r>
              <a:rPr lang="pl-PL" sz="1800" dirty="0"/>
              <a:t>zewnętrznego wsparcia szkół zawodowych w działaniach doradztwa edukacyjno-zawodowego przez wykorzystanie potencjału merytorycznego oraz instytucjonalnego </a:t>
            </a:r>
            <a:r>
              <a:rPr lang="pl-PL" sz="1800" b="1" dirty="0" smtClean="0">
                <a:solidFill>
                  <a:srgbClr val="E31E24"/>
                </a:solidFill>
              </a:rPr>
              <a:t>węzłów/poziomów </a:t>
            </a:r>
            <a:r>
              <a:rPr lang="pl-PL" sz="1800" dirty="0" smtClean="0"/>
              <a:t>tworzących </a:t>
            </a:r>
            <a:r>
              <a:rPr lang="pl-PL" sz="1800" dirty="0"/>
              <a:t>sieć</a:t>
            </a:r>
            <a:r>
              <a:rPr lang="pl-PL" sz="1800" dirty="0" smtClean="0"/>
              <a:t>.</a:t>
            </a:r>
            <a:endParaRPr lang="pl-PL" sz="1800" dirty="0"/>
          </a:p>
          <a:p>
            <a:pPr marL="0" indent="0" algn="just">
              <a:buNone/>
            </a:pPr>
            <a:endParaRPr lang="pl-PL" sz="1800" b="1" dirty="0">
              <a:solidFill>
                <a:srgbClr val="E31E24"/>
              </a:solidFill>
            </a:endParaRP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806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dtytuł 2"/>
          <p:cNvSpPr>
            <a:spLocks/>
          </p:cNvSpPr>
          <p:nvPr/>
        </p:nvSpPr>
        <p:spPr bwMode="auto">
          <a:xfrm>
            <a:off x="133328" y="3537492"/>
            <a:ext cx="2433734" cy="274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endParaRPr lang="pl-PL" altLang="pl-PL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33328" y="2775889"/>
            <a:ext cx="1866283" cy="1325563"/>
          </a:xfrm>
        </p:spPr>
        <p:txBody>
          <a:bodyPr/>
          <a:lstStyle/>
          <a:p>
            <a:r>
              <a:rPr lang="pl-PL" dirty="0">
                <a:solidFill>
                  <a:srgbClr val="E31E24"/>
                </a:solidFill>
              </a:rPr>
              <a:t>p</a:t>
            </a:r>
            <a:r>
              <a:rPr lang="pl-PL" dirty="0" smtClean="0">
                <a:solidFill>
                  <a:srgbClr val="E31E24"/>
                </a:solidFill>
              </a:rPr>
              <a:t>oziomy sieci</a:t>
            </a:r>
            <a:endParaRPr lang="pl-PL" dirty="0">
              <a:solidFill>
                <a:srgbClr val="E31E24"/>
              </a:solidFill>
            </a:endParaRPr>
          </a:p>
        </p:txBody>
      </p:sp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207754802"/>
              </p:ext>
            </p:extLst>
          </p:nvPr>
        </p:nvGraphicFramePr>
        <p:xfrm>
          <a:off x="174171" y="193221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Prostokąt zaokrąglony 31"/>
          <p:cNvSpPr/>
          <p:nvPr/>
        </p:nvSpPr>
        <p:spPr>
          <a:xfrm>
            <a:off x="5852159" y="1748278"/>
            <a:ext cx="3213464" cy="102761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dirty="0" smtClean="0">
                <a:solidFill>
                  <a:srgbClr val="E31E24"/>
                </a:solidFill>
              </a:rPr>
              <a:t>Wojewódzki Konsultant </a:t>
            </a:r>
            <a:r>
              <a:rPr lang="pl-PL" dirty="0">
                <a:solidFill>
                  <a:srgbClr val="E31E24"/>
                </a:solidFill>
              </a:rPr>
              <a:t>PSDZ </a:t>
            </a:r>
            <a:r>
              <a:rPr lang="pl-PL" dirty="0" smtClean="0">
                <a:solidFill>
                  <a:srgbClr val="E31E24"/>
                </a:solidFill>
              </a:rPr>
              <a:t/>
            </a:r>
            <a:br>
              <a:rPr lang="pl-PL" dirty="0" smtClean="0">
                <a:solidFill>
                  <a:srgbClr val="E31E24"/>
                </a:solidFill>
              </a:rPr>
            </a:br>
            <a:r>
              <a:rPr lang="pl-PL" dirty="0" smtClean="0">
                <a:solidFill>
                  <a:srgbClr val="E31E24"/>
                </a:solidFill>
              </a:rPr>
              <a:t>z </a:t>
            </a:r>
            <a:r>
              <a:rPr lang="pl-PL" dirty="0">
                <a:solidFill>
                  <a:srgbClr val="E31E24"/>
                </a:solidFill>
              </a:rPr>
              <a:t>ramienia Centrum Edukacji </a:t>
            </a:r>
            <a:r>
              <a:rPr lang="pl-PL" dirty="0" smtClean="0">
                <a:solidFill>
                  <a:srgbClr val="E31E24"/>
                </a:solidFill>
              </a:rPr>
              <a:t>Nauczycieli</a:t>
            </a:r>
            <a:endParaRPr lang="pl-PL" dirty="0">
              <a:solidFill>
                <a:srgbClr val="E31E24"/>
              </a:solidFill>
            </a:endParaRPr>
          </a:p>
        </p:txBody>
      </p:sp>
      <p:sp>
        <p:nvSpPr>
          <p:cNvPr id="33" name="Prostokąt zaokrąglony 32"/>
          <p:cNvSpPr/>
          <p:nvPr/>
        </p:nvSpPr>
        <p:spPr>
          <a:xfrm>
            <a:off x="5847804" y="2978034"/>
            <a:ext cx="3213464" cy="102761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dirty="0" err="1" smtClean="0">
                <a:solidFill>
                  <a:srgbClr val="E31E24"/>
                </a:solidFill>
              </a:rPr>
              <a:t>Subregionalni</a:t>
            </a:r>
            <a:r>
              <a:rPr lang="pl-PL" dirty="0" smtClean="0">
                <a:solidFill>
                  <a:srgbClr val="E31E24"/>
                </a:solidFill>
              </a:rPr>
              <a:t> Branżowi Konsultanci </a:t>
            </a:r>
            <a:r>
              <a:rPr lang="pl-PL" dirty="0">
                <a:solidFill>
                  <a:srgbClr val="E31E24"/>
                </a:solidFill>
              </a:rPr>
              <a:t>ds. Popytowego Doradztwa Kompetencji</a:t>
            </a:r>
          </a:p>
        </p:txBody>
      </p:sp>
      <p:sp>
        <p:nvSpPr>
          <p:cNvPr id="34" name="Prostokąt zaokrąglony 33"/>
          <p:cNvSpPr/>
          <p:nvPr/>
        </p:nvSpPr>
        <p:spPr>
          <a:xfrm>
            <a:off x="5860867" y="4230221"/>
            <a:ext cx="3361510" cy="102761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dirty="0" smtClean="0">
                <a:solidFill>
                  <a:srgbClr val="E31E24"/>
                </a:solidFill>
              </a:rPr>
              <a:t>Konsultanci Lokalni z </a:t>
            </a:r>
            <a:r>
              <a:rPr lang="pl-PL" dirty="0">
                <a:solidFill>
                  <a:srgbClr val="E31E24"/>
                </a:solidFill>
              </a:rPr>
              <a:t>poradni psychologiczno-pedagogicznych współpracujących ze szkołami</a:t>
            </a:r>
          </a:p>
        </p:txBody>
      </p:sp>
    </p:spTree>
    <p:extLst>
      <p:ext uri="{BB962C8B-B14F-4D97-AF65-F5344CB8AC3E}">
        <p14:creationId xmlns:p14="http://schemas.microsoft.com/office/powerpoint/2010/main" val="201961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Graphic spid="30" grpId="0">
        <p:bldAsOne/>
      </p:bldGraphic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ymbol zastępczy zawartości 3"/>
          <p:cNvSpPr txBox="1">
            <a:spLocks/>
          </p:cNvSpPr>
          <p:nvPr/>
        </p:nvSpPr>
        <p:spPr>
          <a:xfrm>
            <a:off x="3039291" y="1379970"/>
            <a:ext cx="5791200" cy="4315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None/>
            </a:pPr>
            <a:r>
              <a:rPr lang="pl-PL" sz="1700" dirty="0" smtClean="0"/>
              <a:t>Uwzględnia krajową </a:t>
            </a:r>
            <a:r>
              <a:rPr lang="pl-PL" sz="1700" dirty="0"/>
              <a:t>i regionalną politykę oświatową we współpracy z ORE i Kuratorem Oświaty </a:t>
            </a:r>
            <a:r>
              <a:rPr lang="pl-PL" sz="1700" dirty="0" smtClean="0"/>
              <a:t>reprezentującym MEN pod </a:t>
            </a:r>
            <a:r>
              <a:rPr lang="pl-PL" sz="1700" dirty="0"/>
              <a:t>auspicjami CEN </a:t>
            </a:r>
            <a:r>
              <a:rPr lang="pl-PL" sz="1700" dirty="0" smtClean="0"/>
              <a:t>reprezentującymi samorząd </a:t>
            </a:r>
            <a:r>
              <a:rPr lang="pl-PL" sz="1700" dirty="0"/>
              <a:t>województwa. </a:t>
            </a:r>
          </a:p>
          <a:p>
            <a:pPr marL="0" indent="0" algn="just">
              <a:buNone/>
            </a:pPr>
            <a:r>
              <a:rPr lang="pl-PL" sz="1700" dirty="0">
                <a:solidFill>
                  <a:srgbClr val="E31E24"/>
                </a:solidFill>
              </a:rPr>
              <a:t>f</a:t>
            </a:r>
            <a:r>
              <a:rPr lang="pl-PL" sz="1700" dirty="0" smtClean="0">
                <a:solidFill>
                  <a:srgbClr val="E31E24"/>
                </a:solidFill>
              </a:rPr>
              <a:t>unkcje:</a:t>
            </a:r>
          </a:p>
          <a:p>
            <a:pPr algn="just"/>
            <a:r>
              <a:rPr lang="pl-PL" sz="1700" dirty="0" smtClean="0"/>
              <a:t>realizacja </a:t>
            </a:r>
            <a:r>
              <a:rPr lang="pl-PL" sz="1700" dirty="0"/>
              <a:t>celów wyznaczonych przez </a:t>
            </a:r>
            <a:r>
              <a:rPr lang="pl-PL" sz="1700" dirty="0">
                <a:solidFill>
                  <a:srgbClr val="E31E24"/>
                </a:solidFill>
              </a:rPr>
              <a:t>strategie krajowe i </a:t>
            </a:r>
            <a:r>
              <a:rPr lang="pl-PL" sz="1700" dirty="0" smtClean="0">
                <a:solidFill>
                  <a:srgbClr val="E31E24"/>
                </a:solidFill>
              </a:rPr>
              <a:t>regionalne</a:t>
            </a:r>
            <a:r>
              <a:rPr lang="pl-PL" sz="1700" dirty="0">
                <a:solidFill>
                  <a:srgbClr val="E31E24"/>
                </a:solidFill>
              </a:rPr>
              <a:t>;</a:t>
            </a:r>
            <a:endParaRPr lang="pl-PL" sz="1700" dirty="0" smtClean="0">
              <a:solidFill>
                <a:srgbClr val="E31E24"/>
              </a:solidFill>
            </a:endParaRPr>
          </a:p>
          <a:p>
            <a:pPr algn="just"/>
            <a:r>
              <a:rPr lang="pl-PL" sz="1700" dirty="0" smtClean="0"/>
              <a:t>wdrożenie </a:t>
            </a:r>
            <a:r>
              <a:rPr lang="pl-PL" sz="1700" dirty="0">
                <a:solidFill>
                  <a:srgbClr val="E31E24"/>
                </a:solidFill>
              </a:rPr>
              <a:t>standardów doradztwa zawodowego </a:t>
            </a:r>
            <a:r>
              <a:rPr lang="pl-PL" sz="1700" dirty="0"/>
              <a:t>wyznaczonych przez reformę </a:t>
            </a:r>
            <a:r>
              <a:rPr lang="pl-PL" sz="1700" dirty="0" smtClean="0"/>
              <a:t>oświatową; </a:t>
            </a:r>
          </a:p>
          <a:p>
            <a:pPr algn="just"/>
            <a:r>
              <a:rPr lang="pl-PL" sz="1700" dirty="0"/>
              <a:t>w</a:t>
            </a:r>
            <a:r>
              <a:rPr lang="pl-PL" sz="1700" dirty="0" smtClean="0"/>
              <a:t>drożenie zaleceń dotyczących </a:t>
            </a:r>
            <a:r>
              <a:rPr lang="pl-PL" sz="1700" dirty="0">
                <a:solidFill>
                  <a:srgbClr val="E31E24"/>
                </a:solidFill>
              </a:rPr>
              <a:t>rozwoju kompetencji </a:t>
            </a:r>
            <a:r>
              <a:rPr lang="pl-PL" sz="1700" dirty="0" smtClean="0">
                <a:solidFill>
                  <a:srgbClr val="E31E24"/>
                </a:solidFill>
              </a:rPr>
              <a:t>kluczowych;</a:t>
            </a:r>
          </a:p>
          <a:p>
            <a:pPr algn="just"/>
            <a:r>
              <a:rPr lang="pl-PL" sz="1700" dirty="0" smtClean="0"/>
              <a:t> wspieranie wdrożenia podstaw </a:t>
            </a:r>
            <a:r>
              <a:rPr lang="pl-PL" sz="1700" dirty="0"/>
              <a:t>kształcenia w zawodach </a:t>
            </a:r>
            <a:r>
              <a:rPr lang="pl-PL" sz="1700" dirty="0" smtClean="0"/>
              <a:t>(na </a:t>
            </a:r>
            <a:r>
              <a:rPr lang="pl-PL" sz="1700" dirty="0"/>
              <a:t>poziomie kwalifikacji w 32 obszarach </a:t>
            </a:r>
            <a:r>
              <a:rPr lang="pl-PL" sz="1700" dirty="0" smtClean="0"/>
              <a:t>branżowych), </a:t>
            </a:r>
            <a:r>
              <a:rPr lang="pl-PL" sz="1700" dirty="0"/>
              <a:t>ze szczególnym uwzględnieniem </a:t>
            </a:r>
            <a:r>
              <a:rPr lang="pl-PL" sz="1700" dirty="0">
                <a:solidFill>
                  <a:srgbClr val="E31E24"/>
                </a:solidFill>
              </a:rPr>
              <a:t>kwalifikacji i kompetencji kluczowych</a:t>
            </a:r>
            <a:r>
              <a:rPr lang="pl-PL" sz="1700" dirty="0"/>
              <a:t> wskazanych w </a:t>
            </a:r>
            <a:r>
              <a:rPr lang="pl-PL" sz="1700" dirty="0">
                <a:solidFill>
                  <a:srgbClr val="E31E24"/>
                </a:solidFill>
              </a:rPr>
              <a:t>strategii rozwoju województwa podlaskiego.   </a:t>
            </a:r>
          </a:p>
          <a:p>
            <a:pPr marL="0" indent="0">
              <a:buNone/>
            </a:pPr>
            <a:endParaRPr lang="pl-PL" sz="1700" dirty="0"/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586829399"/>
              </p:ext>
            </p:extLst>
          </p:nvPr>
        </p:nvGraphicFramePr>
        <p:xfrm>
          <a:off x="182880" y="3230879"/>
          <a:ext cx="2769326" cy="276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830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a 18"/>
          <p:cNvGrpSpPr/>
          <p:nvPr/>
        </p:nvGrpSpPr>
        <p:grpSpPr>
          <a:xfrm>
            <a:off x="3151656" y="966653"/>
            <a:ext cx="5652710" cy="5186756"/>
            <a:chOff x="2537349" y="764704"/>
            <a:chExt cx="4770955" cy="4665546"/>
          </a:xfrm>
        </p:grpSpPr>
        <p:sp>
          <p:nvSpPr>
            <p:cNvPr id="20" name="Sześciokąt 19"/>
            <p:cNvSpPr/>
            <p:nvPr/>
          </p:nvSpPr>
          <p:spPr>
            <a:xfrm>
              <a:off x="5181413" y="1480355"/>
              <a:ext cx="773848" cy="623913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Dowolny kształt 20"/>
            <p:cNvSpPr/>
            <p:nvPr/>
          </p:nvSpPr>
          <p:spPr>
            <a:xfrm>
              <a:off x="4086001" y="764704"/>
              <a:ext cx="1680807" cy="1360627"/>
            </a:xfrm>
            <a:custGeom>
              <a:avLst/>
              <a:gdLst>
                <a:gd name="connsiteX0" fmla="*/ 0 w 1583809"/>
                <a:gd name="connsiteY0" fmla="*/ 685091 h 1370181"/>
                <a:gd name="connsiteX1" fmla="*/ 391461 w 1583809"/>
                <a:gd name="connsiteY1" fmla="*/ 0 h 1370181"/>
                <a:gd name="connsiteX2" fmla="*/ 1192348 w 1583809"/>
                <a:gd name="connsiteY2" fmla="*/ 0 h 1370181"/>
                <a:gd name="connsiteX3" fmla="*/ 1583809 w 1583809"/>
                <a:gd name="connsiteY3" fmla="*/ 685091 h 1370181"/>
                <a:gd name="connsiteX4" fmla="*/ 1192348 w 1583809"/>
                <a:gd name="connsiteY4" fmla="*/ 1370181 h 1370181"/>
                <a:gd name="connsiteX5" fmla="*/ 391461 w 1583809"/>
                <a:gd name="connsiteY5" fmla="*/ 1370181 h 1370181"/>
                <a:gd name="connsiteX6" fmla="*/ 0 w 1583809"/>
                <a:gd name="connsiteY6" fmla="*/ 685091 h 137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3809" h="1370181">
                  <a:moveTo>
                    <a:pt x="0" y="685091"/>
                  </a:moveTo>
                  <a:lnTo>
                    <a:pt x="391461" y="0"/>
                  </a:lnTo>
                  <a:lnTo>
                    <a:pt x="1192348" y="0"/>
                  </a:lnTo>
                  <a:lnTo>
                    <a:pt x="1583809" y="685091"/>
                  </a:lnTo>
                  <a:lnTo>
                    <a:pt x="1192348" y="1370181"/>
                  </a:lnTo>
                  <a:lnTo>
                    <a:pt x="391461" y="1370181"/>
                  </a:lnTo>
                  <a:lnTo>
                    <a:pt x="0" y="685091"/>
                  </a:lnTo>
                  <a:close/>
                </a:path>
              </a:pathLst>
            </a:custGeom>
            <a:solidFill>
              <a:srgbClr val="006496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6441" tIns="241038" rIns="276441" bIns="241038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050" b="1" kern="1200" dirty="0" smtClean="0">
                  <a:ea typeface="Ubuntu" charset="0"/>
                  <a:cs typeface="Ubuntu" charset="0"/>
                </a:rPr>
                <a:t>PRZEDSTAWICIEL ORE,   PODLASKI KURATOR OŚWIATY,</a:t>
              </a:r>
              <a:endParaRPr lang="pl-PL" sz="1050" b="1" kern="1200" dirty="0">
                <a:ea typeface="Ubuntu" charset="0"/>
                <a:cs typeface="Ubuntu" charset="0"/>
              </a:endParaRPr>
            </a:p>
          </p:txBody>
        </p:sp>
        <p:sp>
          <p:nvSpPr>
            <p:cNvPr id="22" name="Sześciokąt 21"/>
            <p:cNvSpPr/>
            <p:nvPr/>
          </p:nvSpPr>
          <p:spPr>
            <a:xfrm>
              <a:off x="6084555" y="2646741"/>
              <a:ext cx="773848" cy="623913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Dowolny kształt 22"/>
            <p:cNvSpPr/>
            <p:nvPr/>
          </p:nvSpPr>
          <p:spPr>
            <a:xfrm>
              <a:off x="5627497" y="1601581"/>
              <a:ext cx="1680807" cy="1360627"/>
            </a:xfrm>
            <a:custGeom>
              <a:avLst/>
              <a:gdLst>
                <a:gd name="connsiteX0" fmla="*/ 0 w 1583809"/>
                <a:gd name="connsiteY0" fmla="*/ 685091 h 1370181"/>
                <a:gd name="connsiteX1" fmla="*/ 391461 w 1583809"/>
                <a:gd name="connsiteY1" fmla="*/ 0 h 1370181"/>
                <a:gd name="connsiteX2" fmla="*/ 1192348 w 1583809"/>
                <a:gd name="connsiteY2" fmla="*/ 0 h 1370181"/>
                <a:gd name="connsiteX3" fmla="*/ 1583809 w 1583809"/>
                <a:gd name="connsiteY3" fmla="*/ 685091 h 1370181"/>
                <a:gd name="connsiteX4" fmla="*/ 1192348 w 1583809"/>
                <a:gd name="connsiteY4" fmla="*/ 1370181 h 1370181"/>
                <a:gd name="connsiteX5" fmla="*/ 391461 w 1583809"/>
                <a:gd name="connsiteY5" fmla="*/ 1370181 h 1370181"/>
                <a:gd name="connsiteX6" fmla="*/ 0 w 1583809"/>
                <a:gd name="connsiteY6" fmla="*/ 685091 h 137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3809" h="1370181">
                  <a:moveTo>
                    <a:pt x="0" y="685091"/>
                  </a:moveTo>
                  <a:lnTo>
                    <a:pt x="391461" y="0"/>
                  </a:lnTo>
                  <a:lnTo>
                    <a:pt x="1192348" y="0"/>
                  </a:lnTo>
                  <a:lnTo>
                    <a:pt x="1583809" y="685091"/>
                  </a:lnTo>
                  <a:lnTo>
                    <a:pt x="1192348" y="1370181"/>
                  </a:lnTo>
                  <a:lnTo>
                    <a:pt x="391461" y="1370181"/>
                  </a:lnTo>
                  <a:lnTo>
                    <a:pt x="0" y="685091"/>
                  </a:lnTo>
                  <a:close/>
                </a:path>
              </a:pathLst>
            </a:custGeom>
            <a:solidFill>
              <a:srgbClr val="006496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6441" tIns="241038" rIns="276441" bIns="241038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100" b="1" dirty="0" smtClean="0">
                  <a:ea typeface="Ubuntu" charset="0"/>
                  <a:cs typeface="Ubuntu" charset="0"/>
                </a:rPr>
                <a:t>WUP, 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100" b="1" dirty="0" smtClean="0">
                  <a:ea typeface="Ubuntu" charset="0"/>
                  <a:cs typeface="Ubuntu" charset="0"/>
                </a:rPr>
                <a:t>WOJEWÓDZKA </a:t>
              </a:r>
              <a:r>
                <a:rPr lang="pl-PL" sz="1100" b="1" dirty="0">
                  <a:ea typeface="Ubuntu" charset="0"/>
                  <a:cs typeface="Ubuntu" charset="0"/>
                </a:rPr>
                <a:t>RADA RYNKU </a:t>
              </a:r>
              <a:r>
                <a:rPr lang="pl-PL" sz="1100" b="1" dirty="0" smtClean="0">
                  <a:ea typeface="Ubuntu" charset="0"/>
                  <a:cs typeface="Ubuntu" charset="0"/>
                </a:rPr>
                <a:t>PRACY 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100" b="1" kern="1200" dirty="0">
                <a:ea typeface="Ubuntu" charset="0"/>
                <a:cs typeface="Ubuntu" charset="0"/>
              </a:endParaRPr>
            </a:p>
          </p:txBody>
        </p:sp>
        <p:sp>
          <p:nvSpPr>
            <p:cNvPr id="24" name="Sześciokąt 23"/>
            <p:cNvSpPr/>
            <p:nvPr/>
          </p:nvSpPr>
          <p:spPr>
            <a:xfrm>
              <a:off x="5457174" y="3963371"/>
              <a:ext cx="773848" cy="623913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Dowolny kształt 24"/>
            <p:cNvSpPr/>
            <p:nvPr/>
          </p:nvSpPr>
          <p:spPr>
            <a:xfrm>
              <a:off x="5627497" y="3246784"/>
              <a:ext cx="1680807" cy="1360627"/>
            </a:xfrm>
            <a:custGeom>
              <a:avLst/>
              <a:gdLst>
                <a:gd name="connsiteX0" fmla="*/ 0 w 1583809"/>
                <a:gd name="connsiteY0" fmla="*/ 685091 h 1370181"/>
                <a:gd name="connsiteX1" fmla="*/ 391461 w 1583809"/>
                <a:gd name="connsiteY1" fmla="*/ 0 h 1370181"/>
                <a:gd name="connsiteX2" fmla="*/ 1192348 w 1583809"/>
                <a:gd name="connsiteY2" fmla="*/ 0 h 1370181"/>
                <a:gd name="connsiteX3" fmla="*/ 1583809 w 1583809"/>
                <a:gd name="connsiteY3" fmla="*/ 685091 h 1370181"/>
                <a:gd name="connsiteX4" fmla="*/ 1192348 w 1583809"/>
                <a:gd name="connsiteY4" fmla="*/ 1370181 h 1370181"/>
                <a:gd name="connsiteX5" fmla="*/ 391461 w 1583809"/>
                <a:gd name="connsiteY5" fmla="*/ 1370181 h 1370181"/>
                <a:gd name="connsiteX6" fmla="*/ 0 w 1583809"/>
                <a:gd name="connsiteY6" fmla="*/ 685091 h 137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3809" h="1370181">
                  <a:moveTo>
                    <a:pt x="0" y="685091"/>
                  </a:moveTo>
                  <a:lnTo>
                    <a:pt x="391461" y="0"/>
                  </a:lnTo>
                  <a:lnTo>
                    <a:pt x="1192348" y="0"/>
                  </a:lnTo>
                  <a:lnTo>
                    <a:pt x="1583809" y="685091"/>
                  </a:lnTo>
                  <a:lnTo>
                    <a:pt x="1192348" y="1370181"/>
                  </a:lnTo>
                  <a:lnTo>
                    <a:pt x="391461" y="1370181"/>
                  </a:lnTo>
                  <a:lnTo>
                    <a:pt x="0" y="685091"/>
                  </a:lnTo>
                  <a:close/>
                </a:path>
              </a:pathLst>
            </a:custGeom>
            <a:solidFill>
              <a:srgbClr val="006496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6441" tIns="241038" rIns="276441" bIns="241038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dirty="0" smtClean="0">
                  <a:ea typeface="Ubuntu" charset="0"/>
                  <a:cs typeface="Ubuntu" charset="0"/>
                </a:rPr>
                <a:t>CEN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dirty="0" smtClean="0">
                  <a:ea typeface="Ubuntu" charset="0"/>
                  <a:cs typeface="Ubuntu" charset="0"/>
                </a:rPr>
                <a:t> BIAŁYSTOK, ŁOMŻA, SUWAŁKI</a:t>
              </a:r>
              <a:endParaRPr lang="pl-PL" sz="1200" b="1" kern="1200" dirty="0">
                <a:ea typeface="Ubuntu" charset="0"/>
                <a:cs typeface="Ubuntu" charset="0"/>
              </a:endParaRPr>
            </a:p>
          </p:txBody>
        </p:sp>
        <p:sp>
          <p:nvSpPr>
            <p:cNvPr id="26" name="Sześciokąt 25"/>
            <p:cNvSpPr/>
            <p:nvPr/>
          </p:nvSpPr>
          <p:spPr>
            <a:xfrm>
              <a:off x="3900888" y="4100043"/>
              <a:ext cx="773848" cy="623913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Dowolny kształt 26"/>
            <p:cNvSpPr/>
            <p:nvPr/>
          </p:nvSpPr>
          <p:spPr>
            <a:xfrm>
              <a:off x="4056826" y="4069623"/>
              <a:ext cx="1680807" cy="1360627"/>
            </a:xfrm>
            <a:custGeom>
              <a:avLst/>
              <a:gdLst>
                <a:gd name="connsiteX0" fmla="*/ 0 w 1583809"/>
                <a:gd name="connsiteY0" fmla="*/ 685091 h 1370181"/>
                <a:gd name="connsiteX1" fmla="*/ 391461 w 1583809"/>
                <a:gd name="connsiteY1" fmla="*/ 0 h 1370181"/>
                <a:gd name="connsiteX2" fmla="*/ 1192348 w 1583809"/>
                <a:gd name="connsiteY2" fmla="*/ 0 h 1370181"/>
                <a:gd name="connsiteX3" fmla="*/ 1583809 w 1583809"/>
                <a:gd name="connsiteY3" fmla="*/ 685091 h 1370181"/>
                <a:gd name="connsiteX4" fmla="*/ 1192348 w 1583809"/>
                <a:gd name="connsiteY4" fmla="*/ 1370181 h 1370181"/>
                <a:gd name="connsiteX5" fmla="*/ 391461 w 1583809"/>
                <a:gd name="connsiteY5" fmla="*/ 1370181 h 1370181"/>
                <a:gd name="connsiteX6" fmla="*/ 0 w 1583809"/>
                <a:gd name="connsiteY6" fmla="*/ 685091 h 137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3809" h="1370181">
                  <a:moveTo>
                    <a:pt x="0" y="685091"/>
                  </a:moveTo>
                  <a:lnTo>
                    <a:pt x="391461" y="0"/>
                  </a:lnTo>
                  <a:lnTo>
                    <a:pt x="1192348" y="0"/>
                  </a:lnTo>
                  <a:lnTo>
                    <a:pt x="1583809" y="685091"/>
                  </a:lnTo>
                  <a:lnTo>
                    <a:pt x="1192348" y="1370181"/>
                  </a:lnTo>
                  <a:lnTo>
                    <a:pt x="391461" y="1370181"/>
                  </a:lnTo>
                  <a:lnTo>
                    <a:pt x="0" y="685091"/>
                  </a:lnTo>
                  <a:close/>
                </a:path>
              </a:pathLst>
            </a:custGeom>
            <a:solidFill>
              <a:srgbClr val="006496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6441" tIns="241038" rIns="276441" bIns="241038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dirty="0" smtClean="0">
                  <a:ea typeface="Ubuntu" charset="0"/>
                  <a:cs typeface="Ubuntu" charset="0"/>
                </a:rPr>
                <a:t>PRACODAWCY, 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dirty="0" smtClean="0">
                  <a:ea typeface="Ubuntu" charset="0"/>
                  <a:cs typeface="Ubuntu" charset="0"/>
                </a:rPr>
                <a:t>ZWIĄZKI PRACODAWCÓW </a:t>
              </a:r>
            </a:p>
          </p:txBody>
        </p:sp>
        <p:sp>
          <p:nvSpPr>
            <p:cNvPr id="28" name="Sześciokąt 27"/>
            <p:cNvSpPr/>
            <p:nvPr/>
          </p:nvSpPr>
          <p:spPr>
            <a:xfrm>
              <a:off x="2982957" y="2934125"/>
              <a:ext cx="773848" cy="623913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Dowolny kształt 28"/>
            <p:cNvSpPr/>
            <p:nvPr/>
          </p:nvSpPr>
          <p:spPr>
            <a:xfrm>
              <a:off x="2537349" y="3247720"/>
              <a:ext cx="1680807" cy="1360627"/>
            </a:xfrm>
            <a:custGeom>
              <a:avLst/>
              <a:gdLst>
                <a:gd name="connsiteX0" fmla="*/ 0 w 1583809"/>
                <a:gd name="connsiteY0" fmla="*/ 685091 h 1370181"/>
                <a:gd name="connsiteX1" fmla="*/ 391461 w 1583809"/>
                <a:gd name="connsiteY1" fmla="*/ 0 h 1370181"/>
                <a:gd name="connsiteX2" fmla="*/ 1192348 w 1583809"/>
                <a:gd name="connsiteY2" fmla="*/ 0 h 1370181"/>
                <a:gd name="connsiteX3" fmla="*/ 1583809 w 1583809"/>
                <a:gd name="connsiteY3" fmla="*/ 685091 h 1370181"/>
                <a:gd name="connsiteX4" fmla="*/ 1192348 w 1583809"/>
                <a:gd name="connsiteY4" fmla="*/ 1370181 h 1370181"/>
                <a:gd name="connsiteX5" fmla="*/ 391461 w 1583809"/>
                <a:gd name="connsiteY5" fmla="*/ 1370181 h 1370181"/>
                <a:gd name="connsiteX6" fmla="*/ 0 w 1583809"/>
                <a:gd name="connsiteY6" fmla="*/ 685091 h 137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3809" h="1370181">
                  <a:moveTo>
                    <a:pt x="0" y="685091"/>
                  </a:moveTo>
                  <a:lnTo>
                    <a:pt x="391461" y="0"/>
                  </a:lnTo>
                  <a:lnTo>
                    <a:pt x="1192348" y="0"/>
                  </a:lnTo>
                  <a:lnTo>
                    <a:pt x="1583809" y="685091"/>
                  </a:lnTo>
                  <a:lnTo>
                    <a:pt x="1192348" y="1370181"/>
                  </a:lnTo>
                  <a:lnTo>
                    <a:pt x="391461" y="1370181"/>
                  </a:lnTo>
                  <a:lnTo>
                    <a:pt x="0" y="685091"/>
                  </a:lnTo>
                  <a:close/>
                </a:path>
              </a:pathLst>
            </a:custGeom>
            <a:solidFill>
              <a:srgbClr val="006496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6441" tIns="241038" rIns="276441" bIns="241038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dirty="0" smtClean="0">
                  <a:ea typeface="Ubuntu" charset="0"/>
                  <a:cs typeface="Ubuntu" charset="0"/>
                </a:rPr>
                <a:t>AGENCJE ZATRUDNIENIA </a:t>
              </a:r>
              <a:br>
                <a:rPr lang="pl-PL" sz="1200" b="1" dirty="0" smtClean="0">
                  <a:ea typeface="Ubuntu" charset="0"/>
                  <a:cs typeface="Ubuntu" charset="0"/>
                </a:rPr>
              </a:br>
              <a:r>
                <a:rPr lang="pl-PL" sz="1200" b="1" dirty="0" smtClean="0">
                  <a:ea typeface="Ubuntu" charset="0"/>
                  <a:cs typeface="Ubuntu" charset="0"/>
                </a:rPr>
                <a:t>W ZAKRESIE PORADNICTWA ZAWODOWEGO</a:t>
              </a:r>
            </a:p>
          </p:txBody>
        </p:sp>
        <p:sp>
          <p:nvSpPr>
            <p:cNvPr id="30" name="Dowolny kształt 29"/>
            <p:cNvSpPr/>
            <p:nvPr/>
          </p:nvSpPr>
          <p:spPr>
            <a:xfrm>
              <a:off x="2633324" y="1551270"/>
              <a:ext cx="1680807" cy="1360627"/>
            </a:xfrm>
            <a:custGeom>
              <a:avLst/>
              <a:gdLst>
                <a:gd name="connsiteX0" fmla="*/ 0 w 1583809"/>
                <a:gd name="connsiteY0" fmla="*/ 685091 h 1370181"/>
                <a:gd name="connsiteX1" fmla="*/ 391461 w 1583809"/>
                <a:gd name="connsiteY1" fmla="*/ 0 h 1370181"/>
                <a:gd name="connsiteX2" fmla="*/ 1192348 w 1583809"/>
                <a:gd name="connsiteY2" fmla="*/ 0 h 1370181"/>
                <a:gd name="connsiteX3" fmla="*/ 1583809 w 1583809"/>
                <a:gd name="connsiteY3" fmla="*/ 685091 h 1370181"/>
                <a:gd name="connsiteX4" fmla="*/ 1192348 w 1583809"/>
                <a:gd name="connsiteY4" fmla="*/ 1370181 h 1370181"/>
                <a:gd name="connsiteX5" fmla="*/ 391461 w 1583809"/>
                <a:gd name="connsiteY5" fmla="*/ 1370181 h 1370181"/>
                <a:gd name="connsiteX6" fmla="*/ 0 w 1583809"/>
                <a:gd name="connsiteY6" fmla="*/ 685091 h 137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3809" h="1370181">
                  <a:moveTo>
                    <a:pt x="0" y="685091"/>
                  </a:moveTo>
                  <a:lnTo>
                    <a:pt x="391461" y="0"/>
                  </a:lnTo>
                  <a:lnTo>
                    <a:pt x="1192348" y="0"/>
                  </a:lnTo>
                  <a:lnTo>
                    <a:pt x="1583809" y="685091"/>
                  </a:lnTo>
                  <a:lnTo>
                    <a:pt x="1192348" y="1370181"/>
                  </a:lnTo>
                  <a:lnTo>
                    <a:pt x="391461" y="1370181"/>
                  </a:lnTo>
                  <a:lnTo>
                    <a:pt x="0" y="685091"/>
                  </a:lnTo>
                  <a:close/>
                </a:path>
              </a:pathLst>
            </a:custGeom>
            <a:solidFill>
              <a:srgbClr val="006496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6441" tIns="241038" rIns="276441" bIns="241038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dirty="0" smtClean="0">
                  <a:ea typeface="Ubuntu" charset="0"/>
                  <a:cs typeface="Ubuntu" charset="0"/>
                </a:rPr>
                <a:t>KONSULTANCI SUBREGIONALNI </a:t>
              </a:r>
              <a:br>
                <a:rPr lang="pl-PL" sz="1200" b="1" dirty="0" smtClean="0">
                  <a:ea typeface="Ubuntu" charset="0"/>
                  <a:cs typeface="Ubuntu" charset="0"/>
                </a:rPr>
              </a:br>
              <a:r>
                <a:rPr lang="pl-PL" sz="1200" b="1" dirty="0" smtClean="0">
                  <a:ea typeface="Ubuntu" charset="0"/>
                  <a:cs typeface="Ubuntu" charset="0"/>
                </a:rPr>
                <a:t>I POWIATOWI</a:t>
              </a:r>
              <a:endParaRPr lang="pl-PL" sz="1200" b="1" kern="1200" dirty="0">
                <a:ea typeface="Ubuntu" charset="0"/>
                <a:cs typeface="Ubuntu" charset="0"/>
              </a:endParaRPr>
            </a:p>
          </p:txBody>
        </p:sp>
      </p:grpSp>
      <p:pic>
        <p:nvPicPr>
          <p:cNvPr id="31" name="Obraz 30">
            <a:extLst>
              <a:ext uri="{FF2B5EF4-FFF2-40B4-BE49-F238E27FC236}">
                <a16:creationId xmlns:a16="http://schemas.microsoft.com/office/drawing/2014/main" id="{B653CE8D-C560-2E49-B050-862CDED120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812" y="2878722"/>
            <a:ext cx="1415527" cy="1479386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262434" y="3433749"/>
            <a:ext cx="216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Poziom wojewódzki 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355085409"/>
              </p:ext>
            </p:extLst>
          </p:nvPr>
        </p:nvGraphicFramePr>
        <p:xfrm>
          <a:off x="182880" y="3230879"/>
          <a:ext cx="2769326" cy="276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Symbol zastępczy zawartości 3"/>
          <p:cNvSpPr txBox="1">
            <a:spLocks/>
          </p:cNvSpPr>
          <p:nvPr/>
        </p:nvSpPr>
        <p:spPr>
          <a:xfrm>
            <a:off x="3161211" y="1532732"/>
            <a:ext cx="5791200" cy="4463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800" dirty="0" smtClean="0"/>
              <a:t>Uwzględnia </a:t>
            </a:r>
            <a:r>
              <a:rPr lang="pl-PL" sz="1800" dirty="0"/>
              <a:t>kontekst gospodarczy wyznaczony przez specyfikę branżową subregionów gospodarczych (białostocki, suwalski, łomżyński i bielski). 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rgbClr val="E31E24"/>
                </a:solidFill>
              </a:rPr>
              <a:t>f</a:t>
            </a:r>
            <a:r>
              <a:rPr lang="pl-PL" sz="1800" dirty="0" smtClean="0">
                <a:solidFill>
                  <a:srgbClr val="E31E24"/>
                </a:solidFill>
              </a:rPr>
              <a:t>unkcje:</a:t>
            </a:r>
          </a:p>
          <a:p>
            <a:pPr algn="just">
              <a:spcBef>
                <a:spcPts val="600"/>
              </a:spcBef>
            </a:pPr>
            <a:r>
              <a:rPr lang="pl-PL" sz="1800" dirty="0"/>
              <a:t>zapewnienie </a:t>
            </a:r>
            <a:r>
              <a:rPr lang="pl-PL" sz="1800" dirty="0">
                <a:solidFill>
                  <a:srgbClr val="E31E24"/>
                </a:solidFill>
              </a:rPr>
              <a:t>popytowego charakteru doradztwa kompetencji</a:t>
            </a:r>
            <a:r>
              <a:rPr lang="pl-PL" sz="1800" dirty="0"/>
              <a:t> wdrażanego w ramach PSDZ wyznaczonego przez potrzeby kompetencyjne pracodawców i branż kluczowych dla rozwoju </a:t>
            </a:r>
            <a:r>
              <a:rPr lang="pl-PL" sz="1800" dirty="0" smtClean="0"/>
              <a:t>subregionów</a:t>
            </a:r>
          </a:p>
          <a:p>
            <a:pPr algn="just">
              <a:spcBef>
                <a:spcPts val="600"/>
              </a:spcBef>
            </a:pPr>
            <a:r>
              <a:rPr lang="pl-PL" sz="1800" dirty="0"/>
              <a:t>o</a:t>
            </a:r>
            <a:r>
              <a:rPr lang="pl-PL" sz="1800" dirty="0" smtClean="0"/>
              <a:t>kreślenie </a:t>
            </a:r>
            <a:r>
              <a:rPr lang="pl-PL" sz="1800" dirty="0" smtClean="0">
                <a:solidFill>
                  <a:srgbClr val="FF0000"/>
                </a:solidFill>
              </a:rPr>
              <a:t>kompetencji </a:t>
            </a:r>
            <a:r>
              <a:rPr lang="pl-PL" sz="1800" dirty="0">
                <a:solidFill>
                  <a:srgbClr val="FF0000"/>
                </a:solidFill>
              </a:rPr>
              <a:t>do pracy </a:t>
            </a:r>
            <a:r>
              <a:rPr lang="pl-PL" sz="1800" dirty="0"/>
              <a:t>na poziomie umiejętności pracy na konkretnych stanowiskach </a:t>
            </a:r>
            <a:r>
              <a:rPr lang="pl-PL" sz="1800" dirty="0" smtClean="0"/>
              <a:t>pracy;</a:t>
            </a:r>
          </a:p>
          <a:p>
            <a:pPr algn="just">
              <a:spcBef>
                <a:spcPts val="600"/>
              </a:spcBef>
            </a:pPr>
            <a:r>
              <a:rPr lang="pl-PL" sz="1800" dirty="0">
                <a:solidFill>
                  <a:srgbClr val="E31E24"/>
                </a:solidFill>
              </a:rPr>
              <a:t>współpraca z pracodawcami </a:t>
            </a:r>
            <a:r>
              <a:rPr lang="pl-PL" sz="1800" dirty="0"/>
              <a:t>na rzecz dostosowanie oferty edukacyjnej szkół zawodowych do potrzeb rynku </a:t>
            </a:r>
            <a:r>
              <a:rPr lang="pl-PL" sz="1800" dirty="0" smtClean="0"/>
              <a:t>pracy;</a:t>
            </a:r>
          </a:p>
          <a:p>
            <a:pPr algn="just">
              <a:spcBef>
                <a:spcPts val="600"/>
              </a:spcBef>
            </a:pPr>
            <a:r>
              <a:rPr lang="pl-PL" sz="1800" dirty="0" smtClean="0"/>
              <a:t>uwzględnienie </a:t>
            </a:r>
            <a:r>
              <a:rPr lang="pl-PL" sz="1800" dirty="0"/>
              <a:t>w doradztwie zawodowym </a:t>
            </a:r>
            <a:r>
              <a:rPr lang="pl-PL" sz="1800" dirty="0">
                <a:solidFill>
                  <a:srgbClr val="E31E24"/>
                </a:solidFill>
              </a:rPr>
              <a:t>potrzeb kompetencyjnych pracodawców</a:t>
            </a:r>
            <a:r>
              <a:rPr lang="pl-PL" sz="1800" dirty="0"/>
              <a:t> na poziomie konkretnych firm i stanowisk, pracy</a:t>
            </a:r>
            <a:r>
              <a:rPr lang="pl-PL" sz="1800" dirty="0" smtClean="0"/>
              <a:t>. </a:t>
            </a:r>
            <a:endParaRPr lang="pl-PL" sz="1800" dirty="0"/>
          </a:p>
          <a:p>
            <a:pPr marL="0" indent="0">
              <a:buNone/>
            </a:pPr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318232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289055434"/>
              </p:ext>
            </p:extLst>
          </p:nvPr>
        </p:nvGraphicFramePr>
        <p:xfrm>
          <a:off x="182880" y="3230879"/>
          <a:ext cx="2769326" cy="276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Symbol zastępczy zawartości 3"/>
          <p:cNvSpPr txBox="1">
            <a:spLocks/>
          </p:cNvSpPr>
          <p:nvPr/>
        </p:nvSpPr>
        <p:spPr>
          <a:xfrm>
            <a:off x="3161211" y="1532732"/>
            <a:ext cx="5791200" cy="4463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800" dirty="0" smtClean="0"/>
              <a:t>Uwzględnia specyfikę </a:t>
            </a:r>
            <a:r>
              <a:rPr lang="pl-PL" sz="1800" dirty="0"/>
              <a:t>lokalnych rynków </a:t>
            </a:r>
            <a:r>
              <a:rPr lang="pl-PL" sz="1800" dirty="0" smtClean="0"/>
              <a:t>pracy, </a:t>
            </a:r>
          </a:p>
          <a:p>
            <a:pPr algn="just"/>
            <a:r>
              <a:rPr lang="pl-PL" sz="1800" dirty="0" smtClean="0"/>
              <a:t>Uwzględnia potrzeby lokalnych społeczności.  </a:t>
            </a:r>
            <a:endParaRPr lang="pl-PL" sz="1800" dirty="0"/>
          </a:p>
          <a:p>
            <a:pPr marL="0" indent="0" algn="just">
              <a:buNone/>
            </a:pPr>
            <a:r>
              <a:rPr lang="pl-PL" sz="1800" dirty="0" smtClean="0">
                <a:solidFill>
                  <a:srgbClr val="FF0000"/>
                </a:solidFill>
              </a:rPr>
              <a:t>funkcje</a:t>
            </a:r>
            <a:r>
              <a:rPr lang="pl-PL" sz="1800" dirty="0" smtClean="0">
                <a:solidFill>
                  <a:srgbClr val="E31E24"/>
                </a:solidFill>
              </a:rPr>
              <a:t>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800" dirty="0" smtClean="0"/>
              <a:t>Uwzględnienie specyficznych </a:t>
            </a:r>
            <a:r>
              <a:rPr lang="pl-PL" sz="1800" dirty="0">
                <a:solidFill>
                  <a:srgbClr val="E31E24"/>
                </a:solidFill>
              </a:rPr>
              <a:t>potrzeby i bariery lokalnych społeczności</a:t>
            </a:r>
            <a:r>
              <a:rPr lang="pl-PL" sz="1800" dirty="0">
                <a:solidFill>
                  <a:schemeClr val="accent5">
                    <a:lumMod val="50000"/>
                  </a:schemeClr>
                </a:solidFill>
              </a:rPr>
              <a:t> uwzględniające problematykę </a:t>
            </a:r>
            <a:r>
              <a:rPr lang="pl-PL" sz="1800" dirty="0"/>
              <a:t>włączenia </a:t>
            </a:r>
            <a:r>
              <a:rPr lang="pl-PL" sz="1800" dirty="0" smtClean="0"/>
              <a:t>społecznego;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800" dirty="0" smtClean="0">
                <a:solidFill>
                  <a:srgbClr val="E31E24"/>
                </a:solidFill>
              </a:rPr>
              <a:t>współpraca </a:t>
            </a:r>
            <a:r>
              <a:rPr lang="pl-PL" sz="1800" dirty="0">
                <a:solidFill>
                  <a:srgbClr val="E31E24"/>
                </a:solidFill>
              </a:rPr>
              <a:t>ze społecznością lokalną</a:t>
            </a:r>
            <a:r>
              <a:rPr lang="pl-PL" sz="1800" dirty="0">
                <a:solidFill>
                  <a:srgbClr val="C00000"/>
                </a:solidFill>
              </a:rPr>
              <a:t>,</a:t>
            </a:r>
            <a:r>
              <a:rPr lang="pl-PL" sz="1800" dirty="0">
                <a:solidFill>
                  <a:srgbClr val="FF0000"/>
                </a:solidFill>
              </a:rPr>
              <a:t> </a:t>
            </a:r>
            <a:r>
              <a:rPr lang="pl-PL" sz="1800" dirty="0"/>
              <a:t>NGO, instytucjami rynku pracy, pomocy rodzinie oraz LGD realizując wyzwania lokalne związane z aspiracjami edukacyjnymi i zawodowymi </a:t>
            </a:r>
            <a:r>
              <a:rPr lang="pl-PL" sz="1800" dirty="0" smtClean="0"/>
              <a:t>mieszkańców</a:t>
            </a:r>
            <a:r>
              <a:rPr lang="pl-PL" sz="1800" dirty="0"/>
              <a:t>;</a:t>
            </a:r>
            <a:endParaRPr lang="pl-PL" sz="18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800" dirty="0" smtClean="0">
                <a:solidFill>
                  <a:srgbClr val="E31E24"/>
                </a:solidFill>
              </a:rPr>
              <a:t>lokalny </a:t>
            </a:r>
            <a:r>
              <a:rPr lang="pl-PL" sz="1800" dirty="0">
                <a:solidFill>
                  <a:srgbClr val="E31E24"/>
                </a:solidFill>
              </a:rPr>
              <a:t>i prospołeczny charakter usług doradczych </a:t>
            </a:r>
            <a:r>
              <a:rPr lang="pl-PL" sz="1800" dirty="0"/>
              <a:t>realizowanych przez doradców z udziałem 14 Doradców Powiatowych współpracujących ze </a:t>
            </a:r>
            <a:r>
              <a:rPr lang="pl-PL" sz="1800" dirty="0" smtClean="0"/>
              <a:t>szkołami. </a:t>
            </a:r>
            <a:endParaRPr lang="pl-PL" sz="1800" dirty="0"/>
          </a:p>
          <a:p>
            <a:pPr marL="0" indent="0">
              <a:buNone/>
            </a:pPr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419546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930536" y="1027732"/>
            <a:ext cx="2789393" cy="1325563"/>
          </a:xfrm>
        </p:spPr>
        <p:txBody>
          <a:bodyPr/>
          <a:lstStyle/>
          <a:p>
            <a:r>
              <a:rPr lang="pl-PL" dirty="0" smtClean="0"/>
              <a:t>Wsparcie szkoły</a:t>
            </a:r>
            <a:endParaRPr lang="pl-PL" dirty="0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1898467" y="2546919"/>
            <a:ext cx="6592390" cy="334878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l-PL" sz="1800" dirty="0" smtClean="0"/>
              <a:t>program </a:t>
            </a:r>
            <a:r>
              <a:rPr lang="pl-PL" sz="1800" dirty="0" smtClean="0">
                <a:solidFill>
                  <a:srgbClr val="C00000"/>
                </a:solidFill>
              </a:rPr>
              <a:t>zewnętrznego </a:t>
            </a:r>
            <a:r>
              <a:rPr lang="pl-PL" sz="1800" dirty="0">
                <a:solidFill>
                  <a:srgbClr val="C00000"/>
                </a:solidFill>
              </a:rPr>
              <a:t>wsparcia </a:t>
            </a:r>
            <a:r>
              <a:rPr lang="pl-PL" sz="1800" dirty="0" smtClean="0">
                <a:solidFill>
                  <a:srgbClr val="C00000"/>
                </a:solidFill>
              </a:rPr>
              <a:t>szkoły </a:t>
            </a:r>
            <a:r>
              <a:rPr lang="pl-PL" sz="1800" dirty="0"/>
              <a:t>w ramach </a:t>
            </a:r>
            <a:r>
              <a:rPr lang="pl-PL" sz="1800" dirty="0" smtClean="0"/>
              <a:t>PSDZ – program dla każdej szkoły współpraca z zewnętrznym ekspertem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800" dirty="0"/>
              <a:t>doposażenie Punktów Informacji i Kariery - wyposażenie </a:t>
            </a:r>
            <a:r>
              <a:rPr lang="pl-PL" sz="1800" dirty="0">
                <a:solidFill>
                  <a:srgbClr val="E31E24"/>
                </a:solidFill>
              </a:rPr>
              <a:t>materialne</a:t>
            </a:r>
            <a:r>
              <a:rPr lang="pl-PL" sz="1800" dirty="0"/>
              <a:t> (urządzenia ICT, meble, profesjonalne narzędzia diagnostyczne), gry planszowe)  oraz wyposażenie </a:t>
            </a:r>
            <a:r>
              <a:rPr lang="pl-PL" sz="1800" dirty="0">
                <a:solidFill>
                  <a:srgbClr val="E31E24"/>
                </a:solidFill>
              </a:rPr>
              <a:t>merytoryczne</a:t>
            </a:r>
            <a:r>
              <a:rPr lang="pl-PL" sz="1800" dirty="0"/>
              <a:t> (opracowanie standardu doradztwa zawodowego i standardu rozwoju </a:t>
            </a:r>
            <a:r>
              <a:rPr lang="pl-PL" sz="1800" dirty="0" smtClean="0"/>
              <a:t>kompetencji kluczowych </a:t>
            </a:r>
            <a:r>
              <a:rPr lang="pl-PL" sz="1800" dirty="0"/>
              <a:t>uczniów)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800" dirty="0" smtClean="0">
                <a:solidFill>
                  <a:srgbClr val="E31E24"/>
                </a:solidFill>
              </a:rPr>
              <a:t>wzmocnienie kompetencji szkolnych doradców zawodowych </a:t>
            </a:r>
            <a:r>
              <a:rPr lang="pl-PL" sz="1800" dirty="0" smtClean="0"/>
              <a:t>– realizacja studiów podyplomowych z doradztwa zawodowego, szkoleń dla </a:t>
            </a:r>
            <a:r>
              <a:rPr lang="pl-PL" sz="1800" dirty="0"/>
              <a:t>Doradców </a:t>
            </a:r>
            <a:r>
              <a:rPr lang="pl-PL" sz="1800" dirty="0" smtClean="0"/>
              <a:t>Szkolnych, Szkoła Tutorów, Akademia Coachingu,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l-PL" sz="1800" b="1" dirty="0" smtClean="0"/>
          </a:p>
          <a:p>
            <a:pPr algn="just">
              <a:buFont typeface="Wingdings" panose="05000000000000000000" pitchFamily="2" charset="2"/>
              <a:buChar char="§"/>
            </a:pPr>
            <a:endParaRPr lang="pl-PL" sz="1800" dirty="0"/>
          </a:p>
          <a:p>
            <a:pPr algn="just">
              <a:buFont typeface="Wingdings" panose="05000000000000000000" pitchFamily="2" charset="2"/>
              <a:buChar char="§"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10027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1300225" y="2518758"/>
            <a:ext cx="7358744" cy="314181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l-PL" sz="1800" dirty="0" smtClean="0"/>
              <a:t>wzmocnienie </a:t>
            </a:r>
            <a:r>
              <a:rPr lang="pl-PL" sz="1800" dirty="0" smtClean="0">
                <a:solidFill>
                  <a:srgbClr val="E31E24"/>
                </a:solidFill>
              </a:rPr>
              <a:t>kompetencje kluczowych uczniów </a:t>
            </a:r>
            <a:r>
              <a:rPr lang="pl-PL" sz="1800" dirty="0" smtClean="0"/>
              <a:t>na podstawie opracowanego standardu i scenariuszy zajęć, </a:t>
            </a:r>
            <a:r>
              <a:rPr lang="pl-PL" sz="1800" dirty="0"/>
              <a:t>kompetencje osobiste, społeczne i w zakresie uczenia się </a:t>
            </a:r>
            <a:r>
              <a:rPr lang="pl-PL" sz="1800" dirty="0" smtClean="0"/>
              <a:t>(KK nr </a:t>
            </a:r>
            <a:r>
              <a:rPr lang="pl-PL" sz="1800" dirty="0"/>
              <a:t>5 ) </a:t>
            </a:r>
            <a:r>
              <a:rPr lang="pl-PL" sz="1800" dirty="0" smtClean="0"/>
              <a:t>- </a:t>
            </a:r>
            <a:r>
              <a:rPr lang="pl-PL" sz="1800" dirty="0"/>
              <a:t>umiejętność planowania własnej edukacji, uczenia się metodami ind. proces uczenia się z wykorzystaniem zasobów doradczych, informacyjnych i edukacyjnych Internetu i </a:t>
            </a:r>
            <a:r>
              <a:rPr lang="pl-PL" sz="1800" dirty="0" smtClean="0"/>
              <a:t>PSI</a:t>
            </a:r>
            <a:r>
              <a:rPr lang="pl-PL" sz="1800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800" dirty="0" smtClean="0"/>
              <a:t>Stworzenie</a:t>
            </a:r>
            <a:r>
              <a:rPr lang="pl-PL" sz="1800" dirty="0" smtClean="0">
                <a:solidFill>
                  <a:srgbClr val="47B0F2"/>
                </a:solidFill>
              </a:rPr>
              <a:t> </a:t>
            </a:r>
            <a:r>
              <a:rPr lang="pl-PL" sz="1800" dirty="0" smtClean="0">
                <a:solidFill>
                  <a:srgbClr val="E31E24"/>
                </a:solidFill>
              </a:rPr>
              <a:t>IPD </a:t>
            </a:r>
            <a:r>
              <a:rPr lang="pl-PL" sz="1800" dirty="0">
                <a:solidFill>
                  <a:srgbClr val="E31E24"/>
                </a:solidFill>
              </a:rPr>
              <a:t>na rzecz </a:t>
            </a:r>
            <a:r>
              <a:rPr lang="pl-PL" sz="1800" dirty="0" smtClean="0">
                <a:solidFill>
                  <a:srgbClr val="E31E24"/>
                </a:solidFill>
              </a:rPr>
              <a:t>kompetencji </a:t>
            </a:r>
            <a:r>
              <a:rPr lang="pl-PL" sz="1800" b="1" dirty="0" smtClean="0"/>
              <a:t>- </a:t>
            </a:r>
            <a:r>
              <a:rPr lang="pl-PL" sz="1800" dirty="0" smtClean="0"/>
              <a:t>opracowany </a:t>
            </a:r>
            <a:r>
              <a:rPr lang="pl-PL" sz="1800" dirty="0"/>
              <a:t>zdalnie przez Doradców Kompetencji zawierać będzie program stażu stanowiskowego, plan edukacyjny z ofertą studiów, szkoleń i przekazywany będzie uczniom wraz z certyfikatem nabycia </a:t>
            </a:r>
            <a:r>
              <a:rPr lang="pl-PL" sz="1800" dirty="0" smtClean="0"/>
              <a:t>kompetencji  </a:t>
            </a:r>
            <a:r>
              <a:rPr lang="pl-PL" sz="1800" dirty="0"/>
              <a:t>kluczowych w ramach </a:t>
            </a:r>
            <a:r>
              <a:rPr lang="pl-PL" sz="1800" dirty="0" smtClean="0"/>
              <a:t>IPD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l-PL" sz="1800" dirty="0"/>
          </a:p>
          <a:p>
            <a:pPr algn="just">
              <a:buFont typeface="Wingdings" panose="05000000000000000000" pitchFamily="2" charset="2"/>
              <a:buChar char="§"/>
            </a:pPr>
            <a:endParaRPr lang="pl-PL" sz="1800" dirty="0"/>
          </a:p>
        </p:txBody>
      </p:sp>
      <p:sp>
        <p:nvSpPr>
          <p:cNvPr id="19" name="Tytuł 2"/>
          <p:cNvSpPr>
            <a:spLocks noGrp="1"/>
          </p:cNvSpPr>
          <p:nvPr>
            <p:ph type="title"/>
          </p:nvPr>
        </p:nvSpPr>
        <p:spPr>
          <a:xfrm>
            <a:off x="5869576" y="1271572"/>
            <a:ext cx="2789393" cy="1325563"/>
          </a:xfrm>
        </p:spPr>
        <p:txBody>
          <a:bodyPr/>
          <a:lstStyle/>
          <a:p>
            <a:r>
              <a:rPr lang="pl-PL" dirty="0" smtClean="0"/>
              <a:t>Wsparcie szkoły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543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ablon prezentacji_konferencja CK BOF.potx" id="{89D26668-59AC-414F-884D-39407019270E}" vid="{06143881-018E-4510-A0C7-1550E38A8F38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 prezentacji_konferencja CK BOF</Template>
  <TotalTime>1549</TotalTime>
  <Words>626</Words>
  <Application>Microsoft Office PowerPoint</Application>
  <PresentationFormat>Pokaz na ekranie (4:3)</PresentationFormat>
  <Paragraphs>64</Paragraphs>
  <Slides>11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Ubuntu</vt:lpstr>
      <vt:lpstr>Wingdings</vt:lpstr>
      <vt:lpstr>Motyw pakietu Office</vt:lpstr>
      <vt:lpstr>Prezentacja programu PowerPoint</vt:lpstr>
      <vt:lpstr>Cele działań</vt:lpstr>
      <vt:lpstr>poziomy sieci</vt:lpstr>
      <vt:lpstr>Prezentacja programu PowerPoint</vt:lpstr>
      <vt:lpstr>Prezentacja programu PowerPoint</vt:lpstr>
      <vt:lpstr>Prezentacja programu PowerPoint</vt:lpstr>
      <vt:lpstr>Prezentacja programu PowerPoint</vt:lpstr>
      <vt:lpstr>Wsparcie szkoły</vt:lpstr>
      <vt:lpstr>Wsparcie szkoły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</dc:creator>
  <cp:lastModifiedBy>Katarzyna Gosk</cp:lastModifiedBy>
  <cp:revision>196</cp:revision>
  <cp:lastPrinted>2017-06-06T06:12:03Z</cp:lastPrinted>
  <dcterms:created xsi:type="dcterms:W3CDTF">2017-05-29T07:22:49Z</dcterms:created>
  <dcterms:modified xsi:type="dcterms:W3CDTF">2020-12-03T11:05:04Z</dcterms:modified>
</cp:coreProperties>
</file>